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2" r:id="rId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1AD427-4CC3-03F1-353F-F851654A1D4D}" name="Spaan, Vera" initials="SV" userId="S::1020096@nwz.nl::4355817d-f212-4706-8809-32ae54996fa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A3A"/>
    <a:srgbClr val="F1ECE7"/>
    <a:srgbClr val="F08300"/>
    <a:srgbClr val="F3EFEC"/>
    <a:srgbClr val="4A2A0E"/>
    <a:srgbClr val="FFF8EB"/>
    <a:srgbClr val="E5700A"/>
    <a:srgbClr val="F0AB00"/>
    <a:srgbClr val="FBB900"/>
    <a:srgbClr val="8E75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59" autoAdjust="0"/>
    <p:restoredTop sz="94660"/>
  </p:normalViewPr>
  <p:slideViewPr>
    <p:cSldViewPr snapToGrid="0">
      <p:cViewPr varScale="1">
        <p:scale>
          <a:sx n="78" d="100"/>
          <a:sy n="78" d="100"/>
        </p:scale>
        <p:origin x="3018"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8/10/relationships/authors" Target="authors.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nl-NL"/>
              <a:t>Klik om stijl te bewerken</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859337D1-07A7-4EE4-BCEC-43AA0A0D1794}" type="datetimeFigureOut">
              <a:rPr lang="nl-NL" smtClean="0"/>
              <a:t>17-6-2024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B9F7365C-1FE3-4127-837F-C5AEC6E67972}" type="slidenum">
              <a:rPr lang="nl-NL" smtClean="0"/>
              <a:t>‹nr.›</a:t>
            </a:fld>
            <a:endParaRPr lang="nl-NL"/>
          </a:p>
        </p:txBody>
      </p:sp>
    </p:spTree>
    <p:extLst>
      <p:ext uri="{BB962C8B-B14F-4D97-AF65-F5344CB8AC3E}">
        <p14:creationId xmlns:p14="http://schemas.microsoft.com/office/powerpoint/2010/main" val="2021688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59337D1-07A7-4EE4-BCEC-43AA0A0D1794}" type="datetimeFigureOut">
              <a:rPr lang="nl-NL" smtClean="0"/>
              <a:t>17-6-2024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B9F7365C-1FE3-4127-837F-C5AEC6E67972}" type="slidenum">
              <a:rPr lang="nl-NL" smtClean="0"/>
              <a:t>‹nr.›</a:t>
            </a:fld>
            <a:endParaRPr lang="nl-NL"/>
          </a:p>
        </p:txBody>
      </p:sp>
    </p:spTree>
    <p:extLst>
      <p:ext uri="{BB962C8B-B14F-4D97-AF65-F5344CB8AC3E}">
        <p14:creationId xmlns:p14="http://schemas.microsoft.com/office/powerpoint/2010/main" val="3010092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59337D1-07A7-4EE4-BCEC-43AA0A0D1794}" type="datetimeFigureOut">
              <a:rPr lang="nl-NL" smtClean="0"/>
              <a:t>17-6-2024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B9F7365C-1FE3-4127-837F-C5AEC6E67972}" type="slidenum">
              <a:rPr lang="nl-NL" smtClean="0"/>
              <a:t>‹nr.›</a:t>
            </a:fld>
            <a:endParaRPr lang="nl-NL"/>
          </a:p>
        </p:txBody>
      </p:sp>
    </p:spTree>
    <p:extLst>
      <p:ext uri="{BB962C8B-B14F-4D97-AF65-F5344CB8AC3E}">
        <p14:creationId xmlns:p14="http://schemas.microsoft.com/office/powerpoint/2010/main" val="354134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59337D1-07A7-4EE4-BCEC-43AA0A0D1794}" type="datetimeFigureOut">
              <a:rPr lang="nl-NL" smtClean="0"/>
              <a:t>17-6-2024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B9F7365C-1FE3-4127-837F-C5AEC6E67972}" type="slidenum">
              <a:rPr lang="nl-NL" smtClean="0"/>
              <a:t>‹nr.›</a:t>
            </a:fld>
            <a:endParaRPr lang="nl-NL"/>
          </a:p>
        </p:txBody>
      </p:sp>
    </p:spTree>
    <p:extLst>
      <p:ext uri="{BB962C8B-B14F-4D97-AF65-F5344CB8AC3E}">
        <p14:creationId xmlns:p14="http://schemas.microsoft.com/office/powerpoint/2010/main" val="4146512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nl-NL"/>
              <a:t>Klik om stijl te bewerken</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859337D1-07A7-4EE4-BCEC-43AA0A0D1794}" type="datetimeFigureOut">
              <a:rPr lang="nl-NL" smtClean="0"/>
              <a:t>17-6-2024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B9F7365C-1FE3-4127-837F-C5AEC6E67972}" type="slidenum">
              <a:rPr lang="nl-NL" smtClean="0"/>
              <a:t>‹nr.›</a:t>
            </a:fld>
            <a:endParaRPr lang="nl-NL"/>
          </a:p>
        </p:txBody>
      </p:sp>
    </p:spTree>
    <p:extLst>
      <p:ext uri="{BB962C8B-B14F-4D97-AF65-F5344CB8AC3E}">
        <p14:creationId xmlns:p14="http://schemas.microsoft.com/office/powerpoint/2010/main" val="2384030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859337D1-07A7-4EE4-BCEC-43AA0A0D1794}" type="datetimeFigureOut">
              <a:rPr lang="nl-NL" smtClean="0"/>
              <a:t>17-6-2024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B9F7365C-1FE3-4127-837F-C5AEC6E67972}" type="slidenum">
              <a:rPr lang="nl-NL" smtClean="0"/>
              <a:t>‹nr.›</a:t>
            </a:fld>
            <a:endParaRPr lang="nl-NL"/>
          </a:p>
        </p:txBody>
      </p:sp>
    </p:spTree>
    <p:extLst>
      <p:ext uri="{BB962C8B-B14F-4D97-AF65-F5344CB8AC3E}">
        <p14:creationId xmlns:p14="http://schemas.microsoft.com/office/powerpoint/2010/main" val="1580989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nl-NL"/>
              <a:t>Klik om stijl te bewerken</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4" name="Content Placeholder 3"/>
          <p:cNvSpPr>
            <a:spLocks noGrp="1"/>
          </p:cNvSpPr>
          <p:nvPr>
            <p:ph sz="half" idx="2"/>
          </p:nvPr>
        </p:nvSpPr>
        <p:spPr>
          <a:xfrm>
            <a:off x="472381" y="3618442"/>
            <a:ext cx="2901255" cy="532218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6" name="Content Placeholder 5"/>
          <p:cNvSpPr>
            <a:spLocks noGrp="1"/>
          </p:cNvSpPr>
          <p:nvPr>
            <p:ph sz="quarter" idx="4"/>
          </p:nvPr>
        </p:nvSpPr>
        <p:spPr>
          <a:xfrm>
            <a:off x="3471863" y="3618442"/>
            <a:ext cx="2915543" cy="532218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859337D1-07A7-4EE4-BCEC-43AA0A0D1794}" type="datetimeFigureOut">
              <a:rPr lang="nl-NL" smtClean="0"/>
              <a:t>17-6-2024</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B9F7365C-1FE3-4127-837F-C5AEC6E67972}" type="slidenum">
              <a:rPr lang="nl-NL" smtClean="0"/>
              <a:t>‹nr.›</a:t>
            </a:fld>
            <a:endParaRPr lang="nl-NL"/>
          </a:p>
        </p:txBody>
      </p:sp>
    </p:spTree>
    <p:extLst>
      <p:ext uri="{BB962C8B-B14F-4D97-AF65-F5344CB8AC3E}">
        <p14:creationId xmlns:p14="http://schemas.microsoft.com/office/powerpoint/2010/main" val="2419190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859337D1-07A7-4EE4-BCEC-43AA0A0D1794}" type="datetimeFigureOut">
              <a:rPr lang="nl-NL" smtClean="0"/>
              <a:t>17-6-2024</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B9F7365C-1FE3-4127-837F-C5AEC6E67972}" type="slidenum">
              <a:rPr lang="nl-NL" smtClean="0"/>
              <a:t>‹nr.›</a:t>
            </a:fld>
            <a:endParaRPr lang="nl-NL"/>
          </a:p>
        </p:txBody>
      </p:sp>
    </p:spTree>
    <p:extLst>
      <p:ext uri="{BB962C8B-B14F-4D97-AF65-F5344CB8AC3E}">
        <p14:creationId xmlns:p14="http://schemas.microsoft.com/office/powerpoint/2010/main" val="3589080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9337D1-07A7-4EE4-BCEC-43AA0A0D1794}" type="datetimeFigureOut">
              <a:rPr lang="nl-NL" smtClean="0"/>
              <a:t>17-6-2024</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B9F7365C-1FE3-4127-837F-C5AEC6E67972}" type="slidenum">
              <a:rPr lang="nl-NL" smtClean="0"/>
              <a:t>‹nr.›</a:t>
            </a:fld>
            <a:endParaRPr lang="nl-NL"/>
          </a:p>
        </p:txBody>
      </p:sp>
    </p:spTree>
    <p:extLst>
      <p:ext uri="{BB962C8B-B14F-4D97-AF65-F5344CB8AC3E}">
        <p14:creationId xmlns:p14="http://schemas.microsoft.com/office/powerpoint/2010/main" val="2510065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nl-NL"/>
              <a:t>Klik om stijl te bewerken</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859337D1-07A7-4EE4-BCEC-43AA0A0D1794}" type="datetimeFigureOut">
              <a:rPr lang="nl-NL" smtClean="0"/>
              <a:t>17-6-2024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B9F7365C-1FE3-4127-837F-C5AEC6E67972}" type="slidenum">
              <a:rPr lang="nl-NL" smtClean="0"/>
              <a:t>‹nr.›</a:t>
            </a:fld>
            <a:endParaRPr lang="nl-NL"/>
          </a:p>
        </p:txBody>
      </p:sp>
    </p:spTree>
    <p:extLst>
      <p:ext uri="{BB962C8B-B14F-4D97-AF65-F5344CB8AC3E}">
        <p14:creationId xmlns:p14="http://schemas.microsoft.com/office/powerpoint/2010/main" val="372980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nl-NL"/>
              <a:t>Klik om stijl te bewerken</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859337D1-07A7-4EE4-BCEC-43AA0A0D1794}" type="datetimeFigureOut">
              <a:rPr lang="nl-NL" smtClean="0"/>
              <a:t>17-6-2024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B9F7365C-1FE3-4127-837F-C5AEC6E67972}" type="slidenum">
              <a:rPr lang="nl-NL" smtClean="0"/>
              <a:t>‹nr.›</a:t>
            </a:fld>
            <a:endParaRPr lang="nl-NL"/>
          </a:p>
        </p:txBody>
      </p:sp>
    </p:spTree>
    <p:extLst>
      <p:ext uri="{BB962C8B-B14F-4D97-AF65-F5344CB8AC3E}">
        <p14:creationId xmlns:p14="http://schemas.microsoft.com/office/powerpoint/2010/main" val="2705890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59337D1-07A7-4EE4-BCEC-43AA0A0D1794}" type="datetimeFigureOut">
              <a:rPr lang="nl-NL" smtClean="0"/>
              <a:t>17-6-2024</a:t>
            </a:fld>
            <a:endParaRPr lang="nl-NL"/>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B9F7365C-1FE3-4127-837F-C5AEC6E67972}" type="slidenum">
              <a:rPr lang="nl-NL" smtClean="0"/>
              <a:t>‹nr.›</a:t>
            </a:fld>
            <a:endParaRPr lang="nl-NL"/>
          </a:p>
        </p:txBody>
      </p:sp>
    </p:spTree>
    <p:extLst>
      <p:ext uri="{BB962C8B-B14F-4D97-AF65-F5344CB8AC3E}">
        <p14:creationId xmlns:p14="http://schemas.microsoft.com/office/powerpoint/2010/main" val="31233516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www.gezondheidsraad.nl/documenten/adviezen/2022/09/13/advies-verduurzaming-van-hulpmiddelen-in-de-zorg" TargetMode="External"/><Relationship Id="rId13" Type="http://schemas.openxmlformats.org/officeDocument/2006/relationships/hyperlink" Target="https://doi.org/10.1016/j.infpip.2020.100091" TargetMode="External"/><Relationship Id="rId3" Type="http://schemas.openxmlformats.org/officeDocument/2006/relationships/hyperlink" Target="https://doi.org/10.4414/smw.2022.w30110" TargetMode="External"/><Relationship Id="rId7" Type="http://schemas.openxmlformats.org/officeDocument/2006/relationships/hyperlink" Target="https://www.greendeals.nl/green-deals/duurzame-zorg-voor-gezonde-toekomst" TargetMode="External"/><Relationship Id="rId12" Type="http://schemas.openxmlformats.org/officeDocument/2006/relationships/hyperlink" Target="https://www.who.int/publications-detail-redirect/9789241597906" TargetMode="External"/><Relationship Id="rId2" Type="http://schemas.openxmlformats.org/officeDocument/2006/relationships/hyperlink" Target="https://doi.org/10.1177/01410768211001583" TargetMode="External"/><Relationship Id="rId1" Type="http://schemas.openxmlformats.org/officeDocument/2006/relationships/slideLayout" Target="../slideLayouts/slideLayout2.xml"/><Relationship Id="rId6" Type="http://schemas.openxmlformats.org/officeDocument/2006/relationships/hyperlink" Target="https://noharm-global.org/documents/plastic-verminderern-zorgsector" TargetMode="External"/><Relationship Id="rId11" Type="http://schemas.openxmlformats.org/officeDocument/2006/relationships/hyperlink" Target="https://doi.org/10.1017/ice.2020.1415" TargetMode="External"/><Relationship Id="rId5" Type="http://schemas.openxmlformats.org/officeDocument/2006/relationships/hyperlink" Target="https://www.who.int/publications-detail-redirect/9789240039612" TargetMode="External"/><Relationship Id="rId10" Type="http://schemas.openxmlformats.org/officeDocument/2006/relationships/hyperlink" Target="https://doi.org/10.1016/j.ajic.2015.05.019" TargetMode="External"/><Relationship Id="rId4" Type="http://schemas.openxmlformats.org/officeDocument/2006/relationships/hyperlink" Target="https://doi.org/10.11124/jbisrir-2015-1817" TargetMode="External"/><Relationship Id="rId9" Type="http://schemas.openxmlformats.org/officeDocument/2006/relationships/hyperlink" Target="https://doi.org/10.1086/662619" TargetMode="External"/><Relationship Id="rId1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55625C61-5A39-5F13-5E2C-BB9891C59920}"/>
              </a:ext>
            </a:extLst>
          </p:cNvPr>
          <p:cNvSpPr>
            <a:spLocks noGrp="1"/>
          </p:cNvSpPr>
          <p:nvPr>
            <p:ph idx="1"/>
          </p:nvPr>
        </p:nvSpPr>
        <p:spPr>
          <a:xfrm>
            <a:off x="307609" y="2971039"/>
            <a:ext cx="6242785" cy="3381476"/>
          </a:xfrm>
        </p:spPr>
        <p:txBody>
          <a:bodyPr numCol="1">
            <a:normAutofit/>
          </a:bodyPr>
          <a:lstStyle/>
          <a:p>
            <a:pPr marL="0" indent="0">
              <a:buNone/>
            </a:pPr>
            <a:r>
              <a:rPr lang="nl-NL" sz="1600"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INLEIDING</a:t>
            </a:r>
            <a:endParaRPr lang="nl-NL" sz="1100"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0" indent="0">
              <a:buNone/>
            </a:pPr>
            <a:r>
              <a:rPr lang="nl-NL" sz="1100" dirty="0">
                <a:latin typeface="Verdana" panose="020B0604030504040204" pitchFamily="34" charset="0"/>
                <a:ea typeface="Verdana" panose="020B0604030504040204" pitchFamily="34" charset="0"/>
                <a:cs typeface="Verdana" panose="020B0604030504040204" pitchFamily="34" charset="0"/>
              </a:rPr>
              <a:t>In [</a:t>
            </a:r>
            <a:r>
              <a:rPr lang="nl-NL" sz="1100" dirty="0">
                <a:highlight>
                  <a:srgbClr val="FFFF00"/>
                </a:highlight>
                <a:latin typeface="Verdana" panose="020B0604030504040204" pitchFamily="34" charset="0"/>
                <a:ea typeface="Verdana" panose="020B0604030504040204" pitchFamily="34" charset="0"/>
                <a:cs typeface="Verdana" panose="020B0604030504040204" pitchFamily="34" charset="0"/>
              </a:rPr>
              <a:t>jaar</a:t>
            </a:r>
            <a:r>
              <a:rPr lang="nl-NL" sz="1100" dirty="0">
                <a:latin typeface="Verdana" panose="020B0604030504040204" pitchFamily="34" charset="0"/>
                <a:ea typeface="Verdana" panose="020B0604030504040204" pitchFamily="34" charset="0"/>
                <a:cs typeface="Verdana" panose="020B0604030504040204" pitchFamily="34" charset="0"/>
              </a:rPr>
              <a:t>] zijn binnen [</a:t>
            </a:r>
            <a:r>
              <a:rPr lang="nl-NL" sz="1100" dirty="0">
                <a:highlight>
                  <a:srgbClr val="FFFF00"/>
                </a:highlight>
                <a:latin typeface="Verdana" panose="020B0604030504040204" pitchFamily="34" charset="0"/>
                <a:ea typeface="Verdana" panose="020B0604030504040204" pitchFamily="34" charset="0"/>
                <a:cs typeface="Verdana" panose="020B0604030504040204" pitchFamily="34" charset="0"/>
              </a:rPr>
              <a:t>zorgorganisatie</a:t>
            </a:r>
            <a:r>
              <a:rPr lang="nl-NL" sz="1100" dirty="0">
                <a:latin typeface="Verdana" panose="020B0604030504040204" pitchFamily="34" charset="0"/>
                <a:ea typeface="Verdana" panose="020B0604030504040204" pitchFamily="34" charset="0"/>
                <a:cs typeface="Verdana" panose="020B0604030504040204" pitchFamily="34" charset="0"/>
              </a:rPr>
              <a:t>] zo’n [</a:t>
            </a:r>
            <a:r>
              <a:rPr lang="nl-NL" sz="1100" dirty="0">
                <a:highlight>
                  <a:srgbClr val="FFFF00"/>
                </a:highlight>
                <a:latin typeface="Verdana" panose="020B0604030504040204" pitchFamily="34" charset="0"/>
                <a:ea typeface="Verdana" panose="020B0604030504040204" pitchFamily="34" charset="0"/>
                <a:cs typeface="Verdana" panose="020B0604030504040204" pitchFamily="34" charset="0"/>
              </a:rPr>
              <a:t>aantal</a:t>
            </a:r>
            <a:r>
              <a:rPr lang="nl-NL" sz="1100" dirty="0">
                <a:latin typeface="Verdana" panose="020B0604030504040204" pitchFamily="34" charset="0"/>
                <a:ea typeface="Verdana" panose="020B0604030504040204" pitchFamily="34" charset="0"/>
                <a:cs typeface="Verdana" panose="020B0604030504040204" pitchFamily="34" charset="0"/>
              </a:rPr>
              <a:t>] onsteriele handschoenen gebruikt. Dit gebruik levert per jaar [</a:t>
            </a:r>
            <a:r>
              <a:rPr lang="nl-NL" sz="1100" dirty="0">
                <a:highlight>
                  <a:srgbClr val="FFFF00"/>
                </a:highlight>
                <a:latin typeface="Verdana" panose="020B0604030504040204" pitchFamily="34" charset="0"/>
                <a:ea typeface="Verdana" panose="020B0604030504040204" pitchFamily="34" charset="0"/>
                <a:cs typeface="Verdana" panose="020B0604030504040204" pitchFamily="34" charset="0"/>
              </a:rPr>
              <a:t>aantal</a:t>
            </a:r>
            <a:r>
              <a:rPr lang="nl-NL" sz="1100" dirty="0">
                <a:latin typeface="Verdana" panose="020B0604030504040204" pitchFamily="34" charset="0"/>
                <a:ea typeface="Verdana" panose="020B0604030504040204" pitchFamily="34" charset="0"/>
                <a:cs typeface="Verdana" panose="020B0604030504040204" pitchFamily="34" charset="0"/>
              </a:rPr>
              <a:t>] kilogram afval en [</a:t>
            </a:r>
            <a:r>
              <a:rPr lang="nl-NL" sz="1100" dirty="0">
                <a:highlight>
                  <a:srgbClr val="FFFF00"/>
                </a:highlight>
                <a:latin typeface="Verdana" panose="020B0604030504040204" pitchFamily="34" charset="0"/>
                <a:ea typeface="Verdana" panose="020B0604030504040204" pitchFamily="34" charset="0"/>
                <a:cs typeface="Verdana" panose="020B0604030504040204" pitchFamily="34" charset="0"/>
              </a:rPr>
              <a:t>aantal</a:t>
            </a:r>
            <a:r>
              <a:rPr lang="nl-NL" sz="1100" dirty="0">
                <a:latin typeface="Verdana" panose="020B0604030504040204" pitchFamily="34" charset="0"/>
                <a:ea typeface="Verdana" panose="020B0604030504040204" pitchFamily="34" charset="0"/>
                <a:cs typeface="Verdana" panose="020B0604030504040204" pitchFamily="34" charset="0"/>
              </a:rPr>
              <a:t>] ton CO2-uitstoot op.</a:t>
            </a:r>
            <a:r>
              <a:rPr lang="nl-NL" sz="1100" baseline="30000" dirty="0">
                <a:latin typeface="Verdana" panose="020B0604030504040204" pitchFamily="34" charset="0"/>
                <a:ea typeface="Verdana" panose="020B0604030504040204" pitchFamily="34" charset="0"/>
                <a:cs typeface="Verdana" panose="020B0604030504040204" pitchFamily="34" charset="0"/>
              </a:rPr>
              <a:t>1</a:t>
            </a:r>
            <a:r>
              <a:rPr lang="nl-NL" sz="1100" dirty="0">
                <a:latin typeface="Verdana" panose="020B0604030504040204" pitchFamily="34" charset="0"/>
                <a:ea typeface="Verdana" panose="020B0604030504040204" pitchFamily="34" charset="0"/>
                <a:cs typeface="Verdana" panose="020B0604030504040204" pitchFamily="34" charset="0"/>
              </a:rPr>
              <a:t>  Dit staat gelijk aan 462 m</a:t>
            </a:r>
            <a:r>
              <a:rPr lang="nl-NL" sz="1100" baseline="30000" dirty="0">
                <a:latin typeface="Verdana" panose="020B0604030504040204" pitchFamily="34" charset="0"/>
                <a:ea typeface="Verdana" panose="020B0604030504040204" pitchFamily="34" charset="0"/>
                <a:cs typeface="Verdana" panose="020B0604030504040204" pitchFamily="34" charset="0"/>
              </a:rPr>
              <a:t>3</a:t>
            </a:r>
            <a:r>
              <a:rPr lang="nl-NL" sz="1100" dirty="0">
                <a:latin typeface="Verdana" panose="020B0604030504040204" pitchFamily="34" charset="0"/>
                <a:ea typeface="Verdana" panose="020B0604030504040204" pitchFamily="34" charset="0"/>
                <a:cs typeface="Verdana" panose="020B0604030504040204" pitchFamily="34" charset="0"/>
              </a:rPr>
              <a:t> gesmolten poolijs per jaar. </a:t>
            </a:r>
            <a:br>
              <a:rPr lang="nl-NL" sz="1100" dirty="0">
                <a:latin typeface="Verdana" panose="020B0604030504040204" pitchFamily="34" charset="0"/>
                <a:ea typeface="Verdana" panose="020B0604030504040204" pitchFamily="34" charset="0"/>
                <a:cs typeface="Verdana" panose="020B0604030504040204" pitchFamily="34" charset="0"/>
              </a:rPr>
            </a:br>
            <a:r>
              <a:rPr lang="nl-NL" sz="1100" dirty="0">
                <a:latin typeface="Verdana" panose="020B0604030504040204" pitchFamily="34" charset="0"/>
                <a:ea typeface="Verdana" panose="020B0604030504040204" pitchFamily="34" charset="0"/>
                <a:cs typeface="Verdana" panose="020B0604030504040204" pitchFamily="34" charset="0"/>
              </a:rPr>
              <a:t/>
            </a:r>
            <a:br>
              <a:rPr lang="nl-NL" sz="1100" dirty="0">
                <a:latin typeface="Verdana" panose="020B0604030504040204" pitchFamily="34" charset="0"/>
                <a:ea typeface="Verdana" panose="020B0604030504040204" pitchFamily="34" charset="0"/>
                <a:cs typeface="Verdana" panose="020B0604030504040204" pitchFamily="34" charset="0"/>
              </a:rPr>
            </a:br>
            <a:r>
              <a:rPr lang="nl-NL" sz="1100" dirty="0">
                <a:latin typeface="Verdana" panose="020B0604030504040204" pitchFamily="34" charset="0"/>
                <a:ea typeface="Verdana" panose="020B0604030504040204" pitchFamily="34" charset="0"/>
                <a:cs typeface="Verdana" panose="020B0604030504040204" pitchFamily="34" charset="0"/>
              </a:rPr>
              <a:t>Een groot deel van dit gebruik is </a:t>
            </a:r>
            <a:r>
              <a:rPr lang="nl-NL" sz="1100" i="1" dirty="0">
                <a:latin typeface="Verdana" panose="020B0604030504040204" pitchFamily="34" charset="0"/>
                <a:ea typeface="Verdana" panose="020B0604030504040204" pitchFamily="34" charset="0"/>
                <a:cs typeface="Verdana" panose="020B0604030504040204" pitchFamily="34" charset="0"/>
              </a:rPr>
              <a:t>onnodig</a:t>
            </a:r>
            <a:r>
              <a:rPr lang="nl-NL" sz="1100" dirty="0">
                <a:latin typeface="Verdana" panose="020B0604030504040204" pitchFamily="34" charset="0"/>
                <a:ea typeface="Verdana" panose="020B0604030504040204" pitchFamily="34" charset="0"/>
                <a:cs typeface="Verdana" panose="020B0604030504040204" pitchFamily="34" charset="0"/>
              </a:rPr>
              <a:t>. Onsteriele handschoenen zijn alleen nodig ter bescherming van de zorgprofessional bij momenten met een hoog risico op transmissie van pathogene micro-organismen. Dit is bij (mogelijk) contact met lichaamsvloeistoffen, slijmvliezen, niet-intacte huid, en bij sommige isolatievormen. Daarnaast worden onsteriele handschoenen voorgeschreven bij het bereiden van medicatie. Handschoenen worden echter regelmatig gedragen wanneer geen van deze indicaties aanwezig is.</a:t>
            </a:r>
            <a:r>
              <a:rPr lang="nl-NL" sz="1100" baseline="30000" dirty="0">
                <a:latin typeface="Verdana" panose="020B0604030504040204" pitchFamily="34" charset="0"/>
                <a:ea typeface="Verdana" panose="020B0604030504040204" pitchFamily="34" charset="0"/>
                <a:cs typeface="Verdana" panose="020B0604030504040204" pitchFamily="34" charset="0"/>
              </a:rPr>
              <a:t>2,3 </a:t>
            </a:r>
            <a:r>
              <a:rPr lang="nl-NL" sz="1100" dirty="0">
                <a:latin typeface="Verdana" panose="020B0604030504040204" pitchFamily="34" charset="0"/>
                <a:ea typeface="Verdana" panose="020B0604030504040204" pitchFamily="34" charset="0"/>
                <a:cs typeface="Verdana" panose="020B0604030504040204" pitchFamily="34" charset="0"/>
              </a:rPr>
              <a:t>Het gebruik is daarnaast toegenomen tijdens de coronapandemie zoals te zien in figuur 1. </a:t>
            </a:r>
            <a:br>
              <a:rPr lang="nl-NL" sz="1100" dirty="0">
                <a:latin typeface="Verdana" panose="020B0604030504040204" pitchFamily="34" charset="0"/>
                <a:ea typeface="Verdana" panose="020B0604030504040204" pitchFamily="34" charset="0"/>
                <a:cs typeface="Verdana" panose="020B0604030504040204" pitchFamily="34" charset="0"/>
              </a:rPr>
            </a:br>
            <a:r>
              <a:rPr lang="nl-NL" sz="1100" dirty="0">
                <a:latin typeface="Verdana" panose="020B0604030504040204" pitchFamily="34" charset="0"/>
                <a:ea typeface="Verdana" panose="020B0604030504040204" pitchFamily="34" charset="0"/>
                <a:cs typeface="Verdana" panose="020B0604030504040204" pitchFamily="34" charset="0"/>
              </a:rPr>
              <a:t/>
            </a:r>
            <a:br>
              <a:rPr lang="nl-NL" sz="1100" dirty="0">
                <a:latin typeface="Verdana" panose="020B0604030504040204" pitchFamily="34" charset="0"/>
                <a:ea typeface="Verdana" panose="020B0604030504040204" pitchFamily="34" charset="0"/>
                <a:cs typeface="Verdana" panose="020B0604030504040204" pitchFamily="34" charset="0"/>
              </a:rPr>
            </a:br>
            <a:r>
              <a:rPr lang="nl-NL" sz="1100" dirty="0">
                <a:latin typeface="Verdana" panose="020B0604030504040204" pitchFamily="34" charset="0"/>
                <a:ea typeface="Verdana" panose="020B0604030504040204" pitchFamily="34" charset="0"/>
                <a:cs typeface="Verdana" panose="020B0604030504040204" pitchFamily="34" charset="0"/>
              </a:rPr>
              <a:t>Dit </a:t>
            </a:r>
            <a:r>
              <a:rPr lang="nl-NL" sz="1100" i="1" dirty="0">
                <a:latin typeface="Verdana" panose="020B0604030504040204" pitchFamily="34" charset="0"/>
                <a:ea typeface="Verdana" panose="020B0604030504040204" pitchFamily="34" charset="0"/>
                <a:cs typeface="Verdana" panose="020B0604030504040204" pitchFamily="34" charset="0"/>
              </a:rPr>
              <a:t>onnodige </a:t>
            </a:r>
            <a:r>
              <a:rPr lang="nl-NL" sz="1100" dirty="0">
                <a:latin typeface="Verdana" panose="020B0604030504040204" pitchFamily="34" charset="0"/>
                <a:ea typeface="Verdana" panose="020B0604030504040204" pitchFamily="34" charset="0"/>
                <a:cs typeface="Verdana" panose="020B0604030504040204" pitchFamily="34" charset="0"/>
              </a:rPr>
              <a:t>gebruik van onsteriele handschoenen heeft verschillende negatieve consequenties op het gebied van duurzaamheid en infectiepreventie. [</a:t>
            </a:r>
            <a:r>
              <a:rPr lang="nl-NL" sz="1100" dirty="0">
                <a:highlight>
                  <a:srgbClr val="FFFF00"/>
                </a:highlight>
                <a:latin typeface="Verdana" panose="020B0604030504040204" pitchFamily="34" charset="0"/>
                <a:ea typeface="Verdana" panose="020B0604030504040204" pitchFamily="34" charset="0"/>
                <a:cs typeface="Verdana" panose="020B0604030504040204" pitchFamily="34" charset="0"/>
              </a:rPr>
              <a:t>Zorgorganisatie</a:t>
            </a:r>
            <a:r>
              <a:rPr lang="nl-NL" sz="1100" dirty="0">
                <a:latin typeface="Verdana" panose="020B0604030504040204" pitchFamily="34" charset="0"/>
                <a:ea typeface="Verdana" panose="020B0604030504040204" pitchFamily="34" charset="0"/>
                <a:cs typeface="Verdana" panose="020B0604030504040204" pitchFamily="34" charset="0"/>
              </a:rPr>
              <a:t>] start daarom een project met als doel het verbruik van onsteriele handschoenen met 15% te verminderen ten opzichte van 2019 (pre-COVID). Deze Whitepaper licht de voordelen van minder handschoengebruik toe en dient als wetenschappelijke basis voor het project.</a:t>
            </a:r>
          </a:p>
        </p:txBody>
      </p:sp>
      <p:sp>
        <p:nvSpPr>
          <p:cNvPr id="4" name="Rechthoek 3">
            <a:extLst>
              <a:ext uri="{FF2B5EF4-FFF2-40B4-BE49-F238E27FC236}">
                <a16:creationId xmlns:a16="http://schemas.microsoft.com/office/drawing/2014/main" id="{272B5685-78FE-F210-1B26-91905482F2CB}"/>
              </a:ext>
            </a:extLst>
          </p:cNvPr>
          <p:cNvSpPr/>
          <p:nvPr/>
        </p:nvSpPr>
        <p:spPr>
          <a:xfrm>
            <a:off x="0" y="0"/>
            <a:ext cx="6858000" cy="2060243"/>
          </a:xfrm>
          <a:prstGeom prst="rect">
            <a:avLst/>
          </a:prstGeom>
          <a:solidFill>
            <a:srgbClr val="005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vak 5">
            <a:extLst>
              <a:ext uri="{FF2B5EF4-FFF2-40B4-BE49-F238E27FC236}">
                <a16:creationId xmlns:a16="http://schemas.microsoft.com/office/drawing/2014/main" id="{821B1E71-FFBC-C3ED-A179-909A5EDB47A9}"/>
              </a:ext>
            </a:extLst>
          </p:cNvPr>
          <p:cNvSpPr txBox="1"/>
          <p:nvPr/>
        </p:nvSpPr>
        <p:spPr>
          <a:xfrm>
            <a:off x="283274" y="687907"/>
            <a:ext cx="4960307" cy="707886"/>
          </a:xfrm>
          <a:prstGeom prst="rect">
            <a:avLst/>
          </a:prstGeom>
          <a:noFill/>
        </p:spPr>
        <p:txBody>
          <a:bodyPr wrap="square" rtlCol="0">
            <a:spAutoFit/>
          </a:bodyPr>
          <a:lstStyle/>
          <a:p>
            <a:r>
              <a:rPr lang="nl-NL" sz="4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Handschoenen</a:t>
            </a:r>
            <a:endParaRPr lang="nl-NL" sz="4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7" name="Tekstvak 6">
            <a:extLst>
              <a:ext uri="{FF2B5EF4-FFF2-40B4-BE49-F238E27FC236}">
                <a16:creationId xmlns:a16="http://schemas.microsoft.com/office/drawing/2014/main" id="{0A94B1B0-4CB3-408A-51C5-9727EA12569A}"/>
              </a:ext>
            </a:extLst>
          </p:cNvPr>
          <p:cNvSpPr txBox="1"/>
          <p:nvPr/>
        </p:nvSpPr>
        <p:spPr>
          <a:xfrm>
            <a:off x="283274" y="1404819"/>
            <a:ext cx="5151076" cy="338554"/>
          </a:xfrm>
          <a:prstGeom prst="rect">
            <a:avLst/>
          </a:prstGeom>
          <a:noFill/>
        </p:spPr>
        <p:txBody>
          <a:bodyPr wrap="square" rtlCol="0">
            <a:spAutoFit/>
          </a:bodyPr>
          <a:lstStyle/>
          <a:p>
            <a:r>
              <a:rPr lang="nl-NL" sz="1600" i="1" dirty="0" smtClean="0">
                <a:solidFill>
                  <a:schemeClr val="bg1"/>
                </a:solidFill>
                <a:latin typeface="Verdana" panose="020B0604030504040204" pitchFamily="34" charset="0"/>
                <a:ea typeface="Verdana" panose="020B0604030504040204" pitchFamily="34" charset="0"/>
                <a:cs typeface="Verdana" panose="020B0604030504040204" pitchFamily="34" charset="0"/>
              </a:rPr>
              <a:t>Naam instelling</a:t>
            </a:r>
            <a:endParaRPr lang="nl-NL" sz="1600" i="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26" name="Picture 2">
            <a:extLst>
              <a:ext uri="{FF2B5EF4-FFF2-40B4-BE49-F238E27FC236}">
                <a16:creationId xmlns:a16="http://schemas.microsoft.com/office/drawing/2014/main" id="{D5DB08F9-BEC9-7544-5400-2AED72C6EC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760" y="6355256"/>
            <a:ext cx="4912480" cy="2854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kstvak 1">
            <a:extLst>
              <a:ext uri="{FF2B5EF4-FFF2-40B4-BE49-F238E27FC236}">
                <a16:creationId xmlns:a16="http://schemas.microsoft.com/office/drawing/2014/main" id="{541C39B0-A4EF-FFA9-2F98-6758974D8EE8}"/>
              </a:ext>
            </a:extLst>
          </p:cNvPr>
          <p:cNvSpPr txBox="1"/>
          <p:nvPr/>
        </p:nvSpPr>
        <p:spPr>
          <a:xfrm>
            <a:off x="612362" y="9210153"/>
            <a:ext cx="5633273" cy="230832"/>
          </a:xfrm>
          <a:prstGeom prst="rect">
            <a:avLst/>
          </a:prstGeom>
          <a:noFill/>
        </p:spPr>
        <p:txBody>
          <a:bodyPr wrap="none" rtlCol="0">
            <a:spAutoFit/>
          </a:bodyPr>
          <a:lstStyle/>
          <a:p>
            <a:r>
              <a:rPr lang="nl-NL" sz="900" dirty="0">
                <a:latin typeface="Verdana" panose="020B0604030504040204" pitchFamily="34" charset="0"/>
                <a:ea typeface="Verdana" panose="020B0604030504040204" pitchFamily="34" charset="0"/>
                <a:cs typeface="Verdana" panose="020B0604030504040204" pitchFamily="34" charset="0"/>
              </a:rPr>
              <a:t>(voorbeeld) Grafiek 1. Aantal ingekochte handschoenen binnen [zorgorganisatie], [jaartallen]</a:t>
            </a:r>
          </a:p>
        </p:txBody>
      </p:sp>
      <p:sp>
        <p:nvSpPr>
          <p:cNvPr id="8" name="Tekstvak 7">
            <a:extLst>
              <a:ext uri="{FF2B5EF4-FFF2-40B4-BE49-F238E27FC236}">
                <a16:creationId xmlns:a16="http://schemas.microsoft.com/office/drawing/2014/main" id="{6B64E162-CE87-84E9-D216-C9B8ED863602}"/>
              </a:ext>
            </a:extLst>
          </p:cNvPr>
          <p:cNvSpPr txBox="1"/>
          <p:nvPr/>
        </p:nvSpPr>
        <p:spPr>
          <a:xfrm>
            <a:off x="4992718" y="7742388"/>
            <a:ext cx="654346" cy="369332"/>
          </a:xfrm>
          <a:prstGeom prst="rect">
            <a:avLst/>
          </a:prstGeom>
          <a:noFill/>
        </p:spPr>
        <p:txBody>
          <a:bodyPr wrap="none" rtlCol="0">
            <a:spAutoFit/>
          </a:bodyPr>
          <a:lstStyle/>
          <a:p>
            <a:r>
              <a:rPr lang="nl-NL" dirty="0">
                <a:highlight>
                  <a:srgbClr val="FFFF00"/>
                </a:highlight>
              </a:rPr>
              <a:t>-15%</a:t>
            </a:r>
          </a:p>
        </p:txBody>
      </p:sp>
      <p:cxnSp>
        <p:nvCxnSpPr>
          <p:cNvPr id="12" name="Rechte verbindingslijn 11">
            <a:extLst>
              <a:ext uri="{FF2B5EF4-FFF2-40B4-BE49-F238E27FC236}">
                <a16:creationId xmlns:a16="http://schemas.microsoft.com/office/drawing/2014/main" id="{2AEDCED5-75FC-8D96-F23C-67597407AB23}"/>
              </a:ext>
            </a:extLst>
          </p:cNvPr>
          <p:cNvCxnSpPr>
            <a:cxnSpLocks/>
          </p:cNvCxnSpPr>
          <p:nvPr/>
        </p:nvCxnSpPr>
        <p:spPr>
          <a:xfrm>
            <a:off x="283274" y="3249663"/>
            <a:ext cx="6267117" cy="0"/>
          </a:xfrm>
          <a:prstGeom prst="line">
            <a:avLst/>
          </a:prstGeom>
        </p:spPr>
        <p:style>
          <a:lnRef idx="1">
            <a:schemeClr val="accent3"/>
          </a:lnRef>
          <a:fillRef idx="0">
            <a:schemeClr val="accent3"/>
          </a:fillRef>
          <a:effectRef idx="0">
            <a:schemeClr val="accent3"/>
          </a:effectRef>
          <a:fontRef idx="minor">
            <a:schemeClr val="tx1"/>
          </a:fontRef>
        </p:style>
      </p:cxnSp>
      <p:pic>
        <p:nvPicPr>
          <p:cNvPr id="13" name="Tijdelijke aanduiding voor inhoud 4" descr="Afbeelding met tekst, Lettertype, logo, Graphics&#10;&#10;Automatisch gegenereerde beschrijving">
            <a:extLst>
              <a:ext uri="{FF2B5EF4-FFF2-40B4-BE49-F238E27FC236}">
                <a16:creationId xmlns:a16="http://schemas.microsoft.com/office/drawing/2014/main" id="{55043B0A-3B1A-01C3-6D6D-4000037BFBA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053938" y="2060243"/>
            <a:ext cx="2473303" cy="547977"/>
          </a:xfrm>
          <a:prstGeom prst="rect">
            <a:avLst/>
          </a:prstGeom>
        </p:spPr>
      </p:pic>
      <p:pic>
        <p:nvPicPr>
          <p:cNvPr id="9" name="Picture 2" descr="How to reduce glove use | RCN Magazines | Royal College of Nursin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10000" r="90000">
                        <a14:foregroundMark x1="25556" y1="3571" x2="25556" y2="3571"/>
                        <a14:foregroundMark x1="60317" y1="13095" x2="60317" y2="13095"/>
                        <a14:foregroundMark x1="57302" y1="10238" x2="64603" y2="40714"/>
                        <a14:foregroundMark x1="66984" y1="5000" x2="64286" y2="36905"/>
                        <a14:foregroundMark x1="54603" y1="35714" x2="60159" y2="27857"/>
                        <a14:foregroundMark x1="20635" y1="3095" x2="26825" y2="2619"/>
                      </a14:backgroundRemoval>
                    </a14:imgEffect>
                  </a14:imgLayer>
                </a14:imgProps>
              </a:ext>
              <a:ext uri="{28A0092B-C50C-407E-A947-70E740481C1C}">
                <a14:useLocalDpi xmlns:a14="http://schemas.microsoft.com/office/drawing/2010/main" val="0"/>
              </a:ext>
            </a:extLst>
          </a:blip>
          <a:srcRect/>
          <a:stretch>
            <a:fillRect/>
          </a:stretch>
        </p:blipFill>
        <p:spPr bwMode="auto">
          <a:xfrm>
            <a:off x="3472087" y="-1"/>
            <a:ext cx="4110309" cy="2740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0257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65FAF86-CEAB-92A5-6C76-0AE5EDC4CEE7}"/>
              </a:ext>
            </a:extLst>
          </p:cNvPr>
          <p:cNvSpPr>
            <a:spLocks noGrp="1"/>
          </p:cNvSpPr>
          <p:nvPr>
            <p:ph idx="1"/>
          </p:nvPr>
        </p:nvSpPr>
        <p:spPr>
          <a:xfrm>
            <a:off x="360124" y="506163"/>
            <a:ext cx="6137752" cy="3279731"/>
          </a:xfrm>
        </p:spPr>
        <p:txBody>
          <a:bodyPr>
            <a:normAutofit/>
          </a:bodyPr>
          <a:lstStyle/>
          <a:p>
            <a:pPr marL="0" indent="0">
              <a:buNone/>
            </a:pPr>
            <a:r>
              <a:rPr lang="nl-NL" sz="1600"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MINDER HANDSCHOENEN, BETER VOOR HET MILIEU</a:t>
            </a:r>
          </a:p>
          <a:p>
            <a:pPr marL="0" indent="0">
              <a:buNone/>
            </a:pPr>
            <a:r>
              <a:rPr lang="nl-NL" sz="1100"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
            </a:r>
            <a:br>
              <a:rPr lang="nl-NL" sz="1100"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br>
            <a:r>
              <a:rPr lang="nl-NL" sz="1100" dirty="0">
                <a:latin typeface="Verdana" panose="020B0604030504040204" pitchFamily="34" charset="0"/>
                <a:ea typeface="Verdana" panose="020B0604030504040204" pitchFamily="34" charset="0"/>
                <a:cs typeface="Verdana" panose="020B0604030504040204" pitchFamily="34" charset="0"/>
              </a:rPr>
              <a:t>Onnodig verbruik van onsteriele handschoenen buiten de indicaties genoemd in de richtlijnen levert geen veiligheidswinst op voor medewerkers of patiënten. Daarentegen verhoogt het wel de afvalproductie en CO2-uitstoot.</a:t>
            </a:r>
            <a:r>
              <a:rPr lang="nl-NL" sz="1100" baseline="30000" dirty="0">
                <a:latin typeface="Verdana" panose="020B0604030504040204" pitchFamily="34" charset="0"/>
                <a:ea typeface="Verdana" panose="020B0604030504040204" pitchFamily="34" charset="0"/>
                <a:cs typeface="Verdana" panose="020B0604030504040204" pitchFamily="34" charset="0"/>
              </a:rPr>
              <a:t>1,4</a:t>
            </a:r>
            <a:r>
              <a:rPr lang="nl-NL" sz="1100" dirty="0">
                <a:latin typeface="Verdana" panose="020B0604030504040204" pitchFamily="34" charset="0"/>
                <a:ea typeface="Verdana" panose="020B0604030504040204" pitchFamily="34" charset="0"/>
                <a:cs typeface="Verdana" panose="020B0604030504040204" pitchFamily="34" charset="0"/>
              </a:rPr>
              <a:t> Handschoenen zijn verantwoordelijk voor 17,5% van het totaal aan plastic wat jaarlijks wordt ingekocht door Nederlandse ziekenhuizen en dragen zo behoorlijk bij aan de footprint van de Nederlandse gezondheidszorg.</a:t>
            </a:r>
            <a:r>
              <a:rPr lang="nl-NL" sz="1100" baseline="30000" dirty="0">
                <a:latin typeface="Verdana" panose="020B0604030504040204" pitchFamily="34" charset="0"/>
                <a:ea typeface="Verdana" panose="020B0604030504040204" pitchFamily="34" charset="0"/>
                <a:cs typeface="Verdana" panose="020B0604030504040204" pitchFamily="34" charset="0"/>
              </a:rPr>
              <a:t>5</a:t>
            </a:r>
            <a:r>
              <a:rPr lang="nl-NL" sz="1100" dirty="0">
                <a:latin typeface="Verdana" panose="020B0604030504040204" pitchFamily="34" charset="0"/>
                <a:ea typeface="Verdana" panose="020B0604030504040204" pitchFamily="34" charset="0"/>
                <a:cs typeface="Verdana" panose="020B0604030504040204" pitchFamily="34" charset="0"/>
              </a:rPr>
              <a:t> </a:t>
            </a:r>
          </a:p>
          <a:p>
            <a:pPr marL="0" indent="0">
              <a:buNone/>
            </a:pPr>
            <a:r>
              <a:rPr lang="nl-NL" sz="1100" dirty="0">
                <a:latin typeface="Verdana" panose="020B0604030504040204" pitchFamily="34" charset="0"/>
                <a:ea typeface="Verdana" panose="020B0604030504040204" pitchFamily="34" charset="0"/>
                <a:cs typeface="Verdana" panose="020B0604030504040204" pitchFamily="34" charset="0"/>
              </a:rPr>
              <a:t>Met het ondertekenen van de Green Deal Duurzame Zorg</a:t>
            </a:r>
            <a:r>
              <a:rPr lang="nl-NL" sz="1100" baseline="30000" dirty="0">
                <a:latin typeface="Verdana" panose="020B0604030504040204" pitchFamily="34" charset="0"/>
                <a:ea typeface="Verdana" panose="020B0604030504040204" pitchFamily="34" charset="0"/>
                <a:cs typeface="Verdana" panose="020B0604030504040204" pitchFamily="34" charset="0"/>
              </a:rPr>
              <a:t>6</a:t>
            </a:r>
            <a:r>
              <a:rPr lang="nl-NL" sz="1100" dirty="0">
                <a:latin typeface="Verdana" panose="020B0604030504040204" pitchFamily="34" charset="0"/>
                <a:ea typeface="Verdana" panose="020B0604030504040204" pitchFamily="34" charset="0"/>
                <a:cs typeface="Verdana" panose="020B0604030504040204" pitchFamily="34" charset="0"/>
              </a:rPr>
              <a:t> en het kritisch advies van de Gezondheidsraad over een dwingende aanpak van verduurzaming van hulpmiddelen in de zorg</a:t>
            </a:r>
            <a:r>
              <a:rPr lang="nl-NL" sz="1100" baseline="30000" dirty="0">
                <a:latin typeface="Verdana" panose="020B0604030504040204" pitchFamily="34" charset="0"/>
                <a:ea typeface="Verdana" panose="020B0604030504040204" pitchFamily="34" charset="0"/>
                <a:cs typeface="Verdana" panose="020B0604030504040204" pitchFamily="34" charset="0"/>
              </a:rPr>
              <a:t>7</a:t>
            </a:r>
            <a:r>
              <a:rPr lang="nl-NL" sz="1100" dirty="0">
                <a:latin typeface="Verdana" panose="020B0604030504040204" pitchFamily="34" charset="0"/>
                <a:ea typeface="Verdana" panose="020B0604030504040204" pitchFamily="34" charset="0"/>
                <a:cs typeface="Verdana" panose="020B0604030504040204" pitchFamily="34" charset="0"/>
              </a:rPr>
              <a:t>,</a:t>
            </a:r>
            <a:r>
              <a:rPr lang="nl-NL" sz="1100" baseline="30000" dirty="0">
                <a:latin typeface="Verdana" panose="020B0604030504040204" pitchFamily="34" charset="0"/>
                <a:ea typeface="Verdana" panose="020B0604030504040204" pitchFamily="34" charset="0"/>
                <a:cs typeface="Verdana" panose="020B0604030504040204" pitchFamily="34" charset="0"/>
              </a:rPr>
              <a:t> </a:t>
            </a:r>
            <a:r>
              <a:rPr lang="nl-NL" sz="1100" dirty="0">
                <a:latin typeface="Verdana" panose="020B0604030504040204" pitchFamily="34" charset="0"/>
                <a:ea typeface="Verdana" panose="020B0604030504040204" pitchFamily="34" charset="0"/>
                <a:cs typeface="Verdana" panose="020B0604030504040204" pitchFamily="34" charset="0"/>
              </a:rPr>
              <a:t>kan onnodig gebruik van handschoenen niet onopgemerkt blijven. [</a:t>
            </a:r>
            <a:r>
              <a:rPr lang="nl-NL" sz="1100" dirty="0">
                <a:highlight>
                  <a:srgbClr val="FFFF00"/>
                </a:highlight>
                <a:latin typeface="Verdana" panose="020B0604030504040204" pitchFamily="34" charset="0"/>
                <a:ea typeface="Verdana" panose="020B0604030504040204" pitchFamily="34" charset="0"/>
                <a:cs typeface="Verdana" panose="020B0604030504040204" pitchFamily="34" charset="0"/>
              </a:rPr>
              <a:t>Zorgorganisatie</a:t>
            </a:r>
            <a:r>
              <a:rPr lang="nl-NL" sz="1100" dirty="0">
                <a:latin typeface="Verdana" panose="020B0604030504040204" pitchFamily="34" charset="0"/>
                <a:ea typeface="Verdana" panose="020B0604030504040204" pitchFamily="34" charset="0"/>
                <a:cs typeface="Verdana" panose="020B0604030504040204" pitchFamily="34" charset="0"/>
              </a:rPr>
              <a:t>] heeft als doel gesteld om het gebruik van disposables terug te dringen met 10% vóór 2026. Handschoenen zijn daar een belangrijk onderdeel van. Het rapport van de Gezondheidsraad illustreert dat het weigeren van gebruik de beste strategie is voor het verduurzamen van gebruik.</a:t>
            </a:r>
            <a:r>
              <a:rPr lang="nl-NL" sz="1100" baseline="30000" dirty="0">
                <a:latin typeface="Verdana" panose="020B0604030504040204" pitchFamily="34" charset="0"/>
                <a:ea typeface="Verdana" panose="020B0604030504040204" pitchFamily="34" charset="0"/>
                <a:cs typeface="Verdana" panose="020B0604030504040204" pitchFamily="34" charset="0"/>
              </a:rPr>
              <a:t>7</a:t>
            </a:r>
            <a:r>
              <a:rPr lang="nl-NL" sz="1100" dirty="0">
                <a:latin typeface="Verdana" panose="020B0604030504040204" pitchFamily="34" charset="0"/>
                <a:ea typeface="Verdana" panose="020B0604030504040204" pitchFamily="34" charset="0"/>
                <a:cs typeface="Verdana" panose="020B0604030504040204" pitchFamily="34" charset="0"/>
              </a:rPr>
              <a:t> Door bewuster handschoenen te dragen en deze alleen te dragen wanneer ze écht nodig zijn, kan een belangrijke bijdrage aan duurzame zorg worden bereikt.</a:t>
            </a:r>
          </a:p>
        </p:txBody>
      </p:sp>
      <p:cxnSp>
        <p:nvCxnSpPr>
          <p:cNvPr id="10" name="Rechte verbindingslijn 9">
            <a:extLst>
              <a:ext uri="{FF2B5EF4-FFF2-40B4-BE49-F238E27FC236}">
                <a16:creationId xmlns:a16="http://schemas.microsoft.com/office/drawing/2014/main" id="{7C8C462B-E894-7007-7B87-833BA0F2F8F9}"/>
              </a:ext>
            </a:extLst>
          </p:cNvPr>
          <p:cNvCxnSpPr>
            <a:cxnSpLocks/>
          </p:cNvCxnSpPr>
          <p:nvPr/>
        </p:nvCxnSpPr>
        <p:spPr>
          <a:xfrm>
            <a:off x="388308" y="843444"/>
            <a:ext cx="6109568" cy="0"/>
          </a:xfrm>
          <a:prstGeom prst="line">
            <a:avLst/>
          </a:prstGeom>
        </p:spPr>
        <p:style>
          <a:lnRef idx="1">
            <a:schemeClr val="accent3"/>
          </a:lnRef>
          <a:fillRef idx="0">
            <a:schemeClr val="accent3"/>
          </a:fillRef>
          <a:effectRef idx="0">
            <a:schemeClr val="accent3"/>
          </a:effectRef>
          <a:fontRef idx="minor">
            <a:schemeClr val="tx1"/>
          </a:fontRef>
        </p:style>
      </p:cxnSp>
      <p:pic>
        <p:nvPicPr>
          <p:cNvPr id="9" name="Afbeelding 8">
            <a:extLst>
              <a:ext uri="{FF2B5EF4-FFF2-40B4-BE49-F238E27FC236}">
                <a16:creationId xmlns:a16="http://schemas.microsoft.com/office/drawing/2014/main" id="{C08F1776-60F4-154D-9013-EB66B1D23671}"/>
              </a:ext>
            </a:extLst>
          </p:cNvPr>
          <p:cNvPicPr>
            <a:picLocks noChangeAspect="1"/>
          </p:cNvPicPr>
          <p:nvPr/>
        </p:nvPicPr>
        <p:blipFill>
          <a:blip r:embed="rId2"/>
          <a:stretch>
            <a:fillRect/>
          </a:stretch>
        </p:blipFill>
        <p:spPr>
          <a:xfrm>
            <a:off x="2598844" y="3654642"/>
            <a:ext cx="1660312" cy="1623742"/>
          </a:xfrm>
          <a:prstGeom prst="rect">
            <a:avLst/>
          </a:prstGeom>
        </p:spPr>
      </p:pic>
      <p:sp>
        <p:nvSpPr>
          <p:cNvPr id="2" name="Tijdelijke aanduiding voor inhoud 2">
            <a:extLst>
              <a:ext uri="{FF2B5EF4-FFF2-40B4-BE49-F238E27FC236}">
                <a16:creationId xmlns:a16="http://schemas.microsoft.com/office/drawing/2014/main" id="{E8B68D9E-ED43-3E8B-E45A-2401EB6FF1D8}"/>
              </a:ext>
            </a:extLst>
          </p:cNvPr>
          <p:cNvSpPr txBox="1">
            <a:spLocks/>
          </p:cNvSpPr>
          <p:nvPr/>
        </p:nvSpPr>
        <p:spPr>
          <a:xfrm>
            <a:off x="418321" y="5767795"/>
            <a:ext cx="5915025" cy="3868138"/>
          </a:xfrm>
          <a:prstGeom prst="rect">
            <a:avLst/>
          </a:prstGeom>
        </p:spPr>
        <p:txBody>
          <a:bodyPr vert="horz" lIns="91440" tIns="45720" rIns="91440" bIns="45720" numCol="1" rtlCol="0">
            <a:normAutofit fontScale="92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nl-NL" sz="1700"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MINDER HANDSCHOENEN, BETER VOOR DE PATIËNT</a:t>
            </a:r>
            <a:endParaRPr lang="nl-NL" sz="1200"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0" indent="0">
              <a:lnSpc>
                <a:spcPct val="110000"/>
              </a:lnSpc>
              <a:buFont typeface="Arial" panose="020B0604020202020204" pitchFamily="34" charset="0"/>
              <a:buNone/>
            </a:pPr>
            <a:r>
              <a:rPr lang="nl-NL" sz="1200" dirty="0">
                <a:latin typeface="Verdana" panose="020B0604030504040204" pitchFamily="34" charset="0"/>
                <a:ea typeface="Verdana" panose="020B0604030504040204" pitchFamily="34" charset="0"/>
                <a:cs typeface="Verdana" panose="020B0604030504040204" pitchFamily="34" charset="0"/>
              </a:rPr>
              <a:t>Naast dat handschoenen te veel worden gedragen, worden ze ook regelmatig onjuist gebruikt. Handschoenen worden te lang of bij verschillende patiënten gedragen.</a:t>
            </a:r>
            <a:r>
              <a:rPr lang="nl-NL" sz="1200" baseline="30000" dirty="0">
                <a:latin typeface="Verdana" panose="020B0604030504040204" pitchFamily="34" charset="0"/>
                <a:ea typeface="Verdana" panose="020B0604030504040204" pitchFamily="34" charset="0"/>
                <a:cs typeface="Verdana" panose="020B0604030504040204" pitchFamily="34" charset="0"/>
              </a:rPr>
              <a:t>2,3</a:t>
            </a:r>
            <a:r>
              <a:rPr lang="nl-NL" sz="1200" dirty="0">
                <a:latin typeface="Verdana" panose="020B0604030504040204" pitchFamily="34" charset="0"/>
                <a:ea typeface="Verdana" panose="020B0604030504040204" pitchFamily="34" charset="0"/>
                <a:cs typeface="Verdana" panose="020B0604030504040204" pitchFamily="34" charset="0"/>
              </a:rPr>
              <a:t> Daarnaast geven handschoenen een vals gevoel van veiligheid waardoor handhygiëne minder vaak wordt uitgevoerd of wordt overgeslagen.</a:t>
            </a:r>
            <a:r>
              <a:rPr lang="nl-NL" sz="1200" baseline="30000" dirty="0">
                <a:latin typeface="Verdana" panose="020B0604030504040204" pitchFamily="34" charset="0"/>
                <a:ea typeface="Verdana" panose="020B0604030504040204" pitchFamily="34" charset="0"/>
                <a:cs typeface="Verdana" panose="020B0604030504040204" pitchFamily="34" charset="0"/>
              </a:rPr>
              <a:t>8,9</a:t>
            </a:r>
            <a:r>
              <a:rPr lang="nl-NL" sz="1200" dirty="0">
                <a:latin typeface="Verdana" panose="020B0604030504040204" pitchFamily="34" charset="0"/>
                <a:ea typeface="Verdana" panose="020B0604030504040204" pitchFamily="34" charset="0"/>
                <a:cs typeface="Verdana" panose="020B0604030504040204" pitchFamily="34" charset="0"/>
              </a:rPr>
              <a:t> Dit gebruik van handschoenen wat afwijkt van de geldende richtlijnen, geeft een verhoogd risico op transmissie van pathogene micro-organismen naar de patiënt óf de zorgprofessional. Tabel 1 op de volgende pagina laat verschillende infectierisico’s zien bij veelvoorkomende handelingen. Het verminderen van onnodig gebruik van onsteriele handschoenen vermindert deze risico’s.</a:t>
            </a:r>
          </a:p>
          <a:p>
            <a:pPr marL="0" indent="0">
              <a:lnSpc>
                <a:spcPct val="110000"/>
              </a:lnSpc>
              <a:buFont typeface="Arial" panose="020B0604020202020204" pitchFamily="34" charset="0"/>
              <a:buNone/>
            </a:pPr>
            <a:r>
              <a:rPr lang="nl-NL" sz="1200" dirty="0">
                <a:latin typeface="Verdana" panose="020B0604030504040204" pitchFamily="34" charset="0"/>
                <a:ea typeface="Verdana" panose="020B0604030504040204" pitchFamily="34" charset="0"/>
                <a:cs typeface="Verdana" panose="020B0604030504040204" pitchFamily="34" charset="0"/>
              </a:rPr>
              <a:t>Literatuur laat zien dat het verminderen van het gebruik van handschoenen een positief effect heeft op infectiepreventie. Bellini et al.</a:t>
            </a:r>
            <a:r>
              <a:rPr lang="nl-NL" sz="1200" baseline="30000" dirty="0">
                <a:latin typeface="Verdana" panose="020B0604030504040204" pitchFamily="34" charset="0"/>
                <a:ea typeface="Verdana" panose="020B0604030504040204" pitchFamily="34" charset="0"/>
                <a:cs typeface="Verdana" panose="020B0604030504040204" pitchFamily="34" charset="0"/>
              </a:rPr>
              <a:t>2</a:t>
            </a:r>
            <a:r>
              <a:rPr lang="nl-NL" sz="1200" dirty="0">
                <a:latin typeface="Verdana" panose="020B0604030504040204" pitchFamily="34" charset="0"/>
                <a:ea typeface="Verdana" panose="020B0604030504040204" pitchFamily="34" charset="0"/>
                <a:cs typeface="Verdana" panose="020B0604030504040204" pitchFamily="34" charset="0"/>
              </a:rPr>
              <a:t> en </a:t>
            </a:r>
            <a:r>
              <a:rPr lang="nl-NL" sz="1200" dirty="0" err="1">
                <a:latin typeface="Verdana" panose="020B0604030504040204" pitchFamily="34" charset="0"/>
                <a:ea typeface="Verdana" panose="020B0604030504040204" pitchFamily="34" charset="0"/>
                <a:cs typeface="Verdana" panose="020B0604030504040204" pitchFamily="34" charset="0"/>
              </a:rPr>
              <a:t>Cusini</a:t>
            </a:r>
            <a:r>
              <a:rPr lang="nl-NL" sz="1200" dirty="0">
                <a:latin typeface="Verdana" panose="020B0604030504040204" pitchFamily="34" charset="0"/>
                <a:ea typeface="Verdana" panose="020B0604030504040204" pitchFamily="34" charset="0"/>
                <a:cs typeface="Verdana" panose="020B0604030504040204" pitchFamily="34" charset="0"/>
              </a:rPr>
              <a:t> et al.</a:t>
            </a:r>
            <a:r>
              <a:rPr lang="nl-NL" sz="1200" baseline="30000" dirty="0">
                <a:latin typeface="Verdana" panose="020B0604030504040204" pitchFamily="34" charset="0"/>
                <a:ea typeface="Verdana" panose="020B0604030504040204" pitchFamily="34" charset="0"/>
                <a:cs typeface="Verdana" panose="020B0604030504040204" pitchFamily="34" charset="0"/>
              </a:rPr>
              <a:t>10</a:t>
            </a:r>
            <a:r>
              <a:rPr lang="nl-NL" sz="1200" dirty="0">
                <a:latin typeface="Verdana" panose="020B0604030504040204" pitchFamily="34" charset="0"/>
                <a:ea typeface="Verdana" panose="020B0604030504040204" pitchFamily="34" charset="0"/>
                <a:cs typeface="Verdana" panose="020B0604030504040204" pitchFamily="34" charset="0"/>
              </a:rPr>
              <a:t> tonen aan dat het verminderen van handschoengebruik door middel van een interventie de naleving van handhygiënerichtlijnen kan verbeteren. Het project Goed gebruik handschoenen</a:t>
            </a:r>
            <a:r>
              <a:rPr lang="nl-NL" sz="1200" baseline="30000" dirty="0">
                <a:latin typeface="Verdana" panose="020B0604030504040204" pitchFamily="34" charset="0"/>
                <a:ea typeface="Verdana" panose="020B0604030504040204" pitchFamily="34" charset="0"/>
                <a:cs typeface="Verdana" panose="020B0604030504040204" pitchFamily="34" charset="0"/>
              </a:rPr>
              <a:t>11</a:t>
            </a:r>
            <a:r>
              <a:rPr lang="nl-NL" sz="1200" dirty="0">
                <a:latin typeface="Verdana" panose="020B0604030504040204" pitchFamily="34" charset="0"/>
                <a:ea typeface="Verdana" panose="020B0604030504040204" pitchFamily="34" charset="0"/>
                <a:cs typeface="Verdana" panose="020B0604030504040204" pitchFamily="34" charset="0"/>
              </a:rPr>
              <a:t>, liet een significante verbetering zien van de naleving van de handhygiënemomenten 3 (na vuil) en 5 (na contact patiëntomgeving) van de WHO.</a:t>
            </a:r>
            <a:r>
              <a:rPr lang="nl-NL" sz="1200" baseline="30000" dirty="0">
                <a:latin typeface="Verdana" panose="020B0604030504040204" pitchFamily="34" charset="0"/>
                <a:ea typeface="Verdana" panose="020B0604030504040204" pitchFamily="34" charset="0"/>
                <a:cs typeface="Verdana" panose="020B0604030504040204" pitchFamily="34" charset="0"/>
              </a:rPr>
              <a:t>12</a:t>
            </a:r>
            <a:r>
              <a:rPr lang="nl-NL" sz="1200" dirty="0">
                <a:latin typeface="Verdana" panose="020B0604030504040204" pitchFamily="34" charset="0"/>
                <a:ea typeface="Verdana" panose="020B0604030504040204" pitchFamily="34" charset="0"/>
                <a:cs typeface="Verdana" panose="020B0604030504040204" pitchFamily="34" charset="0"/>
              </a:rPr>
              <a:t> Daarnaast werd er een significante vermindering van gemiste handschoenwissels na een vuile handeling bereikt. Dunn et al.</a:t>
            </a:r>
            <a:r>
              <a:rPr lang="nl-NL" sz="1200" baseline="30000" dirty="0">
                <a:latin typeface="Verdana" panose="020B0604030504040204" pitchFamily="34" charset="0"/>
                <a:ea typeface="Verdana" panose="020B0604030504040204" pitchFamily="34" charset="0"/>
                <a:cs typeface="Verdana" panose="020B0604030504040204" pitchFamily="34" charset="0"/>
              </a:rPr>
              <a:t>13</a:t>
            </a:r>
            <a:r>
              <a:rPr lang="nl-NL" sz="1200" dirty="0">
                <a:latin typeface="Verdana" panose="020B0604030504040204" pitchFamily="34" charset="0"/>
                <a:ea typeface="Verdana" panose="020B0604030504040204" pitchFamily="34" charset="0"/>
                <a:cs typeface="Verdana" panose="020B0604030504040204" pitchFamily="34" charset="0"/>
              </a:rPr>
              <a:t> bereikte met het project ‘</a:t>
            </a:r>
            <a:r>
              <a:rPr lang="nl-NL" sz="1200" dirty="0" err="1">
                <a:latin typeface="Verdana" panose="020B0604030504040204" pitchFamily="34" charset="0"/>
                <a:ea typeface="Verdana" panose="020B0604030504040204" pitchFamily="34" charset="0"/>
                <a:cs typeface="Verdana" panose="020B0604030504040204" pitchFamily="34" charset="0"/>
              </a:rPr>
              <a:t>Gloves</a:t>
            </a:r>
            <a:r>
              <a:rPr lang="nl-NL" sz="1200" dirty="0">
                <a:latin typeface="Verdana" panose="020B0604030504040204" pitchFamily="34" charset="0"/>
                <a:ea typeface="Verdana" panose="020B0604030504040204" pitchFamily="34" charset="0"/>
                <a:cs typeface="Verdana" panose="020B0604030504040204" pitchFamily="34" charset="0"/>
              </a:rPr>
              <a:t> off: Safer in </a:t>
            </a:r>
            <a:r>
              <a:rPr lang="nl-NL" sz="1200" dirty="0" err="1">
                <a:latin typeface="Verdana" panose="020B0604030504040204" pitchFamily="34" charset="0"/>
                <a:ea typeface="Verdana" panose="020B0604030504040204" pitchFamily="34" charset="0"/>
                <a:cs typeface="Verdana" panose="020B0604030504040204" pitchFamily="34" charset="0"/>
              </a:rPr>
              <a:t>our</a:t>
            </a:r>
            <a:r>
              <a:rPr lang="nl-NL" sz="1200" dirty="0">
                <a:latin typeface="Verdana" panose="020B0604030504040204" pitchFamily="34" charset="0"/>
                <a:ea typeface="Verdana" panose="020B0604030504040204" pitchFamily="34" charset="0"/>
                <a:cs typeface="Verdana" panose="020B0604030504040204" pitchFamily="34" charset="0"/>
              </a:rPr>
              <a:t> hands’ een vermindering van 30% van het gebruik van onsteriele handschoenen. Deze eerdere projecten geven een goede onderbouwing voor effectiviteit van een handschoenproject binnen [</a:t>
            </a:r>
            <a:r>
              <a:rPr lang="nl-NL" sz="1200" dirty="0">
                <a:highlight>
                  <a:srgbClr val="FFFF00"/>
                </a:highlight>
                <a:latin typeface="Verdana" panose="020B0604030504040204" pitchFamily="34" charset="0"/>
                <a:ea typeface="Verdana" panose="020B0604030504040204" pitchFamily="34" charset="0"/>
                <a:cs typeface="Verdana" panose="020B0604030504040204" pitchFamily="34" charset="0"/>
              </a:rPr>
              <a:t>zorgorganisatie</a:t>
            </a:r>
            <a:r>
              <a:rPr lang="nl-NL" sz="1200" dirty="0">
                <a:latin typeface="Verdana" panose="020B0604030504040204" pitchFamily="34" charset="0"/>
                <a:ea typeface="Verdana" panose="020B0604030504040204" pitchFamily="34" charset="0"/>
                <a:cs typeface="Verdana" panose="020B0604030504040204" pitchFamily="34" charset="0"/>
              </a:rPr>
              <a:t>].</a:t>
            </a:r>
          </a:p>
        </p:txBody>
      </p:sp>
      <p:cxnSp>
        <p:nvCxnSpPr>
          <p:cNvPr id="4" name="Rechte verbindingslijn 3">
            <a:extLst>
              <a:ext uri="{FF2B5EF4-FFF2-40B4-BE49-F238E27FC236}">
                <a16:creationId xmlns:a16="http://schemas.microsoft.com/office/drawing/2014/main" id="{218FF73A-ECB5-E0CA-4B60-DC945024057B}"/>
              </a:ext>
            </a:extLst>
          </p:cNvPr>
          <p:cNvCxnSpPr>
            <a:cxnSpLocks/>
          </p:cNvCxnSpPr>
          <p:nvPr/>
        </p:nvCxnSpPr>
        <p:spPr>
          <a:xfrm>
            <a:off x="418321" y="5986210"/>
            <a:ext cx="5850937" cy="0"/>
          </a:xfrm>
          <a:prstGeom prst="line">
            <a:avLst/>
          </a:prstGeom>
        </p:spPr>
        <p:style>
          <a:lnRef idx="1">
            <a:schemeClr val="accent3"/>
          </a:lnRef>
          <a:fillRef idx="0">
            <a:schemeClr val="accent3"/>
          </a:fillRef>
          <a:effectRef idx="0">
            <a:schemeClr val="accent3"/>
          </a:effectRef>
          <a:fontRef idx="minor">
            <a:schemeClr val="tx1"/>
          </a:fontRef>
        </p:style>
      </p:cxnSp>
      <p:pic>
        <p:nvPicPr>
          <p:cNvPr id="7" name="Tijdelijke aanduiding voor inhoud 4" descr="Afbeelding met tekst, Lettertype, logo, Graphics&#10;&#10;Automatisch gegenereerde beschrijving">
            <a:extLst>
              <a:ext uri="{FF2B5EF4-FFF2-40B4-BE49-F238E27FC236}">
                <a16:creationId xmlns:a16="http://schemas.microsoft.com/office/drawing/2014/main" id="{55043B0A-3B1A-01C3-6D6D-4000037BFBA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191811" y="9485193"/>
            <a:ext cx="1666189" cy="369155"/>
          </a:xfrm>
          <a:prstGeom prst="rect">
            <a:avLst/>
          </a:prstGeom>
        </p:spPr>
      </p:pic>
    </p:spTree>
    <p:extLst>
      <p:ext uri="{BB962C8B-B14F-4D97-AF65-F5344CB8AC3E}">
        <p14:creationId xmlns:p14="http://schemas.microsoft.com/office/powerpoint/2010/main" val="174432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 6">
            <a:extLst>
              <a:ext uri="{FF2B5EF4-FFF2-40B4-BE49-F238E27FC236}">
                <a16:creationId xmlns:a16="http://schemas.microsoft.com/office/drawing/2014/main" id="{4A9DD749-D946-6FC5-9825-ADDB58360098}"/>
              </a:ext>
            </a:extLst>
          </p:cNvPr>
          <p:cNvGraphicFramePr>
            <a:graphicFrameLocks noGrp="1"/>
          </p:cNvGraphicFramePr>
          <p:nvPr>
            <p:extLst>
              <p:ext uri="{D42A27DB-BD31-4B8C-83A1-F6EECF244321}">
                <p14:modId xmlns:p14="http://schemas.microsoft.com/office/powerpoint/2010/main" val="66501303"/>
              </p:ext>
            </p:extLst>
          </p:nvPr>
        </p:nvGraphicFramePr>
        <p:xfrm>
          <a:off x="471487" y="1064242"/>
          <a:ext cx="5915026" cy="5501640"/>
        </p:xfrm>
        <a:graphic>
          <a:graphicData uri="http://schemas.openxmlformats.org/drawingml/2006/table">
            <a:tbl>
              <a:tblPr firstRow="1" bandRow="1">
                <a:tableStyleId>{93296810-A885-4BE3-A3E7-6D5BEEA58F35}</a:tableStyleId>
              </a:tblPr>
              <a:tblGrid>
                <a:gridCol w="2957513">
                  <a:extLst>
                    <a:ext uri="{9D8B030D-6E8A-4147-A177-3AD203B41FA5}">
                      <a16:colId xmlns:a16="http://schemas.microsoft.com/office/drawing/2014/main" val="2788487397"/>
                    </a:ext>
                  </a:extLst>
                </a:gridCol>
                <a:gridCol w="2957513">
                  <a:extLst>
                    <a:ext uri="{9D8B030D-6E8A-4147-A177-3AD203B41FA5}">
                      <a16:colId xmlns:a16="http://schemas.microsoft.com/office/drawing/2014/main" val="424734948"/>
                    </a:ext>
                  </a:extLst>
                </a:gridCol>
              </a:tblGrid>
              <a:tr h="370840">
                <a:tc>
                  <a:txBody>
                    <a:bodyPr/>
                    <a:lstStyle/>
                    <a:p>
                      <a:r>
                        <a:rPr lang="nl-NL" sz="1100" dirty="0"/>
                        <a:t>Handeling</a:t>
                      </a:r>
                      <a:endParaRPr lang="nl-NL" sz="1100"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r>
                        <a:rPr lang="nl-NL" sz="1100" dirty="0"/>
                        <a:t>Infectierisico voor de patiënt óf zorgprofessional</a:t>
                      </a:r>
                      <a:endParaRPr lang="nl-NL" sz="1100" dirty="0">
                        <a:latin typeface="Verdana" panose="020B0604030504040204" pitchFamily="34" charset="0"/>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50195428"/>
                  </a:ext>
                </a:extLst>
              </a:tr>
              <a:tr h="370840">
                <a:tc>
                  <a:txBody>
                    <a:bodyPr/>
                    <a:lstStyle/>
                    <a:p>
                      <a:r>
                        <a:rPr lang="nl-NL" sz="1100" dirty="0"/>
                        <a:t>Dezelfde handschoenen bij meerdere patiënten dragen</a:t>
                      </a:r>
                      <a:endParaRPr lang="nl-NL" sz="1100"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r>
                        <a:rPr lang="nl-NL" sz="1100" dirty="0"/>
                        <a:t>Het verspreiden van potentieel pathogene micro-organismen van de ene patiënt naar de andere</a:t>
                      </a:r>
                      <a:endParaRPr lang="nl-NL" sz="1100" dirty="0">
                        <a:latin typeface="Verdana" panose="020B0604030504040204" pitchFamily="34" charset="0"/>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847660971"/>
                  </a:ext>
                </a:extLst>
              </a:tr>
              <a:tr h="370840">
                <a:tc>
                  <a:txBody>
                    <a:bodyPr/>
                    <a:lstStyle/>
                    <a:p>
                      <a:r>
                        <a:rPr lang="nl-NL" sz="1100" dirty="0"/>
                        <a:t>Handschoenen te lang dragen (langer dan 20 minuten) </a:t>
                      </a:r>
                      <a:endParaRPr lang="nl-NL" sz="1100"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r>
                        <a:rPr lang="nl-NL" sz="1100" dirty="0"/>
                        <a:t>In handschoenen zitten microscopische gaatjes die groter worden naarmate je ze langer draagt.</a:t>
                      </a:r>
                      <a:r>
                        <a:rPr lang="nl-NL" sz="1100" baseline="30000" dirty="0"/>
                        <a:t>14</a:t>
                      </a:r>
                      <a:r>
                        <a:rPr lang="nl-NL" sz="1100" dirty="0"/>
                        <a:t> Hierdoor kunnen pathogene micro-organismen verspreiden naar jouw handen.</a:t>
                      </a:r>
                      <a:endParaRPr lang="nl-NL" sz="1100" dirty="0">
                        <a:latin typeface="Verdana" panose="020B0604030504040204" pitchFamily="34" charset="0"/>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1228713378"/>
                  </a:ext>
                </a:extLst>
              </a:tr>
              <a:tr h="370840">
                <a:tc>
                  <a:txBody>
                    <a:bodyPr/>
                    <a:lstStyle/>
                    <a:p>
                      <a:r>
                        <a:rPr lang="nl-NL" sz="1100" dirty="0"/>
                        <a:t>Dezelfde handschoenen dragen tijdens een vuile en schone handeling bij dezelfde patiënt</a:t>
                      </a:r>
                      <a:endParaRPr lang="nl-NL" sz="1100"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r>
                        <a:rPr lang="nl-NL" sz="1100" dirty="0"/>
                        <a:t>Het verspreiden van pathogene micro-organismen vanuit een vuil gebied (bv. wond) naar een schoon gebied (bv. intravasale katheter)</a:t>
                      </a:r>
                      <a:endParaRPr lang="nl-NL" sz="1100" dirty="0">
                        <a:latin typeface="Verdana" panose="020B0604030504040204" pitchFamily="34" charset="0"/>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668231809"/>
                  </a:ext>
                </a:extLst>
              </a:tr>
              <a:tr h="370840">
                <a:tc>
                  <a:txBody>
                    <a:bodyPr/>
                    <a:lstStyle/>
                    <a:p>
                      <a:r>
                        <a:rPr lang="nl-NL" sz="1100" dirty="0"/>
                        <a:t>De omgeving aanraken met handschoenen aan</a:t>
                      </a:r>
                      <a:endParaRPr lang="nl-NL" sz="1100"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r>
                        <a:rPr lang="nl-NL" sz="1100" dirty="0"/>
                        <a:t>Gemiddeld raakt een zorgprofessional 3,3 oppervlakken aan met gebruikte handschoenen.</a:t>
                      </a:r>
                      <a:r>
                        <a:rPr lang="nl-NL" sz="1100" baseline="30000" dirty="0"/>
                        <a:t>15</a:t>
                      </a:r>
                      <a:r>
                        <a:rPr lang="nl-NL" sz="1100" dirty="0"/>
                        <a:t> Door de omgeving aan te raken met handschoenen aan kunnen pathogene micro-organismen vanuit de omgeving verspreiden naar de patiënt, óf kunnen pathogene micro-organismen van de patiënt verspreiden naar de omgeving.</a:t>
                      </a:r>
                      <a:endParaRPr lang="nl-NL" sz="1100" dirty="0">
                        <a:latin typeface="Verdana" panose="020B0604030504040204" pitchFamily="34" charset="0"/>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414841317"/>
                  </a:ext>
                </a:extLst>
              </a:tr>
              <a:tr h="370840">
                <a:tc>
                  <a:txBody>
                    <a:bodyPr/>
                    <a:lstStyle/>
                    <a:p>
                      <a:r>
                        <a:rPr lang="nl-NL" sz="1100" dirty="0"/>
                        <a:t>Geen handhygiëne toepassen vóór het aantrekken van handschoenen</a:t>
                      </a:r>
                      <a:endParaRPr lang="nl-NL" sz="1100"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r>
                        <a:rPr lang="nl-NL" sz="1100" dirty="0"/>
                        <a:t>Het besmetten van schone handschoenen met pathogene micro-organismen door deze met ‘vuile’ handen te pakken en aan te trekken</a:t>
                      </a:r>
                      <a:endParaRPr lang="nl-NL" sz="1100" dirty="0">
                        <a:latin typeface="Verdana" panose="020B0604030504040204" pitchFamily="34" charset="0"/>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2664286625"/>
                  </a:ext>
                </a:extLst>
              </a:tr>
              <a:tr h="370840">
                <a:tc>
                  <a:txBody>
                    <a:bodyPr/>
                    <a:lstStyle/>
                    <a:p>
                      <a:r>
                        <a:rPr lang="nl-NL" sz="1100" dirty="0"/>
                        <a:t>Geen handhygiëne toepassen ná het uittrekken van handschoenen</a:t>
                      </a:r>
                      <a:endParaRPr lang="nl-NL" sz="1100"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r>
                        <a:rPr lang="nl-NL" sz="1100" dirty="0"/>
                        <a:t>Het besmetten van je eigen handen met pathogene micro-organismen door een incorrecte techniek van uittrekken en door onvolledige bescherming van handschoenen (zie punt 2)</a:t>
                      </a:r>
                      <a:endParaRPr lang="nl-NL" sz="1100" dirty="0">
                        <a:latin typeface="Verdana" panose="020B0604030504040204" pitchFamily="34" charset="0"/>
                        <a:ea typeface="Verdana" panose="020B0604030504040204" pitchFamily="34" charset="0"/>
                        <a:cs typeface="Verdana" panose="020B0604030504040204" pitchFamily="34" charset="0"/>
                      </a:endParaRPr>
                    </a:p>
                  </a:txBody>
                  <a:tcPr/>
                </a:tc>
                <a:extLst>
                  <a:ext uri="{0D108BD9-81ED-4DB2-BD59-A6C34878D82A}">
                    <a16:rowId xmlns:a16="http://schemas.microsoft.com/office/drawing/2014/main" val="4263843809"/>
                  </a:ext>
                </a:extLst>
              </a:tr>
            </a:tbl>
          </a:graphicData>
        </a:graphic>
      </p:graphicFrame>
      <p:sp>
        <p:nvSpPr>
          <p:cNvPr id="5" name="Tekstvak 4">
            <a:extLst>
              <a:ext uri="{FF2B5EF4-FFF2-40B4-BE49-F238E27FC236}">
                <a16:creationId xmlns:a16="http://schemas.microsoft.com/office/drawing/2014/main" id="{05702E56-9BD9-91F2-51CD-B707FAF0EE09}"/>
              </a:ext>
            </a:extLst>
          </p:cNvPr>
          <p:cNvSpPr txBox="1"/>
          <p:nvPr/>
        </p:nvSpPr>
        <p:spPr>
          <a:xfrm>
            <a:off x="471487" y="833410"/>
            <a:ext cx="4156907" cy="230832"/>
          </a:xfrm>
          <a:prstGeom prst="rect">
            <a:avLst/>
          </a:prstGeom>
          <a:noFill/>
        </p:spPr>
        <p:txBody>
          <a:bodyPr wrap="none" rtlCol="0">
            <a:spAutoFit/>
          </a:bodyPr>
          <a:lstStyle/>
          <a:p>
            <a:r>
              <a:rPr lang="nl-NL" sz="900" dirty="0">
                <a:latin typeface="Verdana" panose="020B0604030504040204" pitchFamily="34" charset="0"/>
                <a:ea typeface="Verdana" panose="020B0604030504040204" pitchFamily="34" charset="0"/>
                <a:cs typeface="Verdana" panose="020B0604030504040204" pitchFamily="34" charset="0"/>
              </a:rPr>
              <a:t>Tabel 1. Infectierisico’s bij veelvoorkomende handelingen in de zorg</a:t>
            </a:r>
          </a:p>
        </p:txBody>
      </p:sp>
      <p:pic>
        <p:nvPicPr>
          <p:cNvPr id="4" name="Tijdelijke aanduiding voor inhoud 4" descr="Afbeelding met tekst, Lettertype, logo, Graphics&#10;&#10;Automatisch gegenereerde beschrijving">
            <a:extLst>
              <a:ext uri="{FF2B5EF4-FFF2-40B4-BE49-F238E27FC236}">
                <a16:creationId xmlns:a16="http://schemas.microsoft.com/office/drawing/2014/main" id="{55043B0A-3B1A-01C3-6D6D-4000037BFBA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191811" y="9485193"/>
            <a:ext cx="1666189" cy="369155"/>
          </a:xfrm>
          <a:prstGeom prst="rect">
            <a:avLst/>
          </a:prstGeom>
        </p:spPr>
      </p:pic>
    </p:spTree>
    <p:extLst>
      <p:ext uri="{BB962C8B-B14F-4D97-AF65-F5344CB8AC3E}">
        <p14:creationId xmlns:p14="http://schemas.microsoft.com/office/powerpoint/2010/main" val="2793023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2">
            <a:extLst>
              <a:ext uri="{FF2B5EF4-FFF2-40B4-BE49-F238E27FC236}">
                <a16:creationId xmlns:a16="http://schemas.microsoft.com/office/drawing/2014/main" id="{08C8AC1B-BDF7-630F-36BD-235ECFFD1EBC}"/>
              </a:ext>
            </a:extLst>
          </p:cNvPr>
          <p:cNvSpPr txBox="1">
            <a:spLocks/>
          </p:cNvSpPr>
          <p:nvPr/>
        </p:nvSpPr>
        <p:spPr>
          <a:xfrm>
            <a:off x="471487" y="406209"/>
            <a:ext cx="5915025" cy="3007551"/>
          </a:xfrm>
          <a:prstGeom prst="rect">
            <a:avLst/>
          </a:prstGeom>
        </p:spPr>
        <p:txBody>
          <a:bodyPr vert="horz" lIns="91440" tIns="45720" rIns="91440" bIns="45720" numCol="1"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nl-NL" sz="1600"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MINDER HANDSCHOENEN, BETER VOOR JOU ALS ZORGPROFESSIONAL</a:t>
            </a:r>
            <a:endParaRPr lang="nl-NL" sz="1400" b="1"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0" indent="0">
              <a:lnSpc>
                <a:spcPct val="110000"/>
              </a:lnSpc>
              <a:buFont typeface="Arial" panose="020B0604020202020204" pitchFamily="34" charset="0"/>
              <a:buNone/>
            </a:pPr>
            <a:r>
              <a:rPr lang="nl-NL" sz="1100" dirty="0">
                <a:latin typeface="Verdana" panose="020B0604030504040204" pitchFamily="34" charset="0"/>
                <a:ea typeface="Verdana" panose="020B0604030504040204" pitchFamily="34" charset="0"/>
                <a:cs typeface="Verdana" panose="020B0604030504040204" pitchFamily="34" charset="0"/>
              </a:rPr>
              <a:t>Naast de infectierisico’s voor jou als zorgprofessional die op voorgaande pagina worden genoemd, geeft onnodig gebruik van handschoenen ook een verhoogd risico op </a:t>
            </a:r>
            <a:r>
              <a:rPr lang="nl-NL" sz="1100" dirty="0" err="1">
                <a:latin typeface="Verdana" panose="020B0604030504040204" pitchFamily="34" charset="0"/>
                <a:ea typeface="Verdana" panose="020B0604030504040204" pitchFamily="34" charset="0"/>
                <a:cs typeface="Verdana" panose="020B0604030504040204" pitchFamily="34" charset="0"/>
              </a:rPr>
              <a:t>beroepsgerelateerde</a:t>
            </a:r>
            <a:r>
              <a:rPr lang="nl-NL" sz="1100" dirty="0">
                <a:latin typeface="Verdana" panose="020B0604030504040204" pitchFamily="34" charset="0"/>
                <a:ea typeface="Verdana" panose="020B0604030504040204" pitchFamily="34" charset="0"/>
                <a:cs typeface="Verdana" panose="020B0604030504040204" pitchFamily="34" charset="0"/>
              </a:rPr>
              <a:t> eczeem. Contactdermatitis staat al jaren in de top 5 van beroepsziekten in Europa. De meeste van deze meldingen komen uit de gezondheidszorg, waarbij verpleegkunde een van de beroepen is met het hoogste meldingspercentage contactdermatitis. Het gebruik van handschoenen is een van de belangrijkste risicofactoren voor het ontstaan van contactdermatitis. Bij langdurig gebruik geeft aspiratievocht onder de handschoenen een irriterende werking. Hierdoor wordt de huidbarrière beschadigd. Het is daarom van belang handschoenen zo min mogelijk en zo kort mogelijk te gebruiken.</a:t>
            </a:r>
            <a:r>
              <a:rPr lang="nl-NL" sz="1100" baseline="30000" dirty="0">
                <a:latin typeface="Verdana" panose="020B0604030504040204" pitchFamily="34" charset="0"/>
                <a:ea typeface="Verdana" panose="020B0604030504040204" pitchFamily="34" charset="0"/>
                <a:cs typeface="Verdana" panose="020B0604030504040204" pitchFamily="34" charset="0"/>
              </a:rPr>
              <a:t>16</a:t>
            </a:r>
            <a:endParaRPr lang="nl-NL" sz="1100" dirty="0">
              <a:latin typeface="Verdana" panose="020B0604030504040204" pitchFamily="34" charset="0"/>
              <a:ea typeface="Verdana" panose="020B0604030504040204" pitchFamily="34" charset="0"/>
              <a:cs typeface="Verdana" panose="020B0604030504040204" pitchFamily="34" charset="0"/>
            </a:endParaRPr>
          </a:p>
        </p:txBody>
      </p:sp>
      <p:sp>
        <p:nvSpPr>
          <p:cNvPr id="5" name="Tijdelijke aanduiding voor inhoud 2">
            <a:extLst>
              <a:ext uri="{FF2B5EF4-FFF2-40B4-BE49-F238E27FC236}">
                <a16:creationId xmlns:a16="http://schemas.microsoft.com/office/drawing/2014/main" id="{8EF66085-9656-87B3-019B-AAF849053A36}"/>
              </a:ext>
            </a:extLst>
          </p:cNvPr>
          <p:cNvSpPr txBox="1">
            <a:spLocks/>
          </p:cNvSpPr>
          <p:nvPr/>
        </p:nvSpPr>
        <p:spPr>
          <a:xfrm>
            <a:off x="471484" y="3280810"/>
            <a:ext cx="5915025" cy="2008668"/>
          </a:xfrm>
          <a:prstGeom prst="rect">
            <a:avLst/>
          </a:prstGeom>
        </p:spPr>
        <p:txBody>
          <a:bodyPr vert="horz" lIns="91440" tIns="45720" rIns="91440" bIns="45720" numCol="1"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nl-NL" sz="1600"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MINDER HANDSCHOENEN, BETER VOOR HET ZIEKENHUIS</a:t>
            </a:r>
          </a:p>
          <a:p>
            <a:pPr marL="0" indent="0">
              <a:lnSpc>
                <a:spcPct val="100000"/>
              </a:lnSpc>
              <a:buFont typeface="Arial" panose="020B0604020202020204" pitchFamily="34" charset="0"/>
              <a:buNone/>
            </a:pPr>
            <a:r>
              <a:rPr lang="nl-NL" sz="1100" dirty="0">
                <a:latin typeface="Verdana" panose="020B0604030504040204" pitchFamily="34" charset="0"/>
                <a:ea typeface="Verdana" panose="020B0604030504040204" pitchFamily="34" charset="0"/>
                <a:cs typeface="Verdana" panose="020B0604030504040204" pitchFamily="34" charset="0"/>
              </a:rPr>
              <a:t>Minder onnodig gebruik van handschoenen levert minder kosten op voor het ziekenhuis. Een doos handschoenen van 200 stuks bedraagt €6,60. Het inkopen van [</a:t>
            </a:r>
            <a:r>
              <a:rPr lang="nl-NL" sz="1100" dirty="0">
                <a:highlight>
                  <a:srgbClr val="FFFF00"/>
                </a:highlight>
                <a:latin typeface="Verdana" panose="020B0604030504040204" pitchFamily="34" charset="0"/>
                <a:ea typeface="Verdana" panose="020B0604030504040204" pitchFamily="34" charset="0"/>
                <a:cs typeface="Verdana" panose="020B0604030504040204" pitchFamily="34" charset="0"/>
              </a:rPr>
              <a:t>aantal</a:t>
            </a:r>
            <a:r>
              <a:rPr lang="nl-NL" sz="1100" dirty="0">
                <a:latin typeface="Verdana" panose="020B0604030504040204" pitchFamily="34" charset="0"/>
                <a:ea typeface="Verdana" panose="020B0604030504040204" pitchFamily="34" charset="0"/>
                <a:cs typeface="Verdana" panose="020B0604030504040204" pitchFamily="34" charset="0"/>
              </a:rPr>
              <a:t>] onsteriele handschoenen per jaar kost het ziekenhuis €[</a:t>
            </a:r>
            <a:r>
              <a:rPr lang="nl-NL" sz="1100" dirty="0">
                <a:highlight>
                  <a:srgbClr val="FFFF00"/>
                </a:highlight>
                <a:latin typeface="Verdana" panose="020B0604030504040204" pitchFamily="34" charset="0"/>
                <a:ea typeface="Verdana" panose="020B0604030504040204" pitchFamily="34" charset="0"/>
                <a:cs typeface="Verdana" panose="020B0604030504040204" pitchFamily="34" charset="0"/>
              </a:rPr>
              <a:t>bedrag</a:t>
            </a:r>
            <a:r>
              <a:rPr lang="nl-NL" sz="1100" dirty="0">
                <a:latin typeface="Verdana" panose="020B0604030504040204" pitchFamily="34" charset="0"/>
                <a:ea typeface="Verdana" panose="020B0604030504040204" pitchFamily="34" charset="0"/>
                <a:cs typeface="Verdana" panose="020B0604030504040204" pitchFamily="34" charset="0"/>
              </a:rPr>
              <a:t>]. Een vermindering in het verbruik van handschoenen met 15% zou het ziekenhuis €[</a:t>
            </a:r>
            <a:r>
              <a:rPr lang="nl-NL" sz="1100" dirty="0">
                <a:highlight>
                  <a:srgbClr val="FFFF00"/>
                </a:highlight>
                <a:latin typeface="Verdana" panose="020B0604030504040204" pitchFamily="34" charset="0"/>
                <a:ea typeface="Verdana" panose="020B0604030504040204" pitchFamily="34" charset="0"/>
                <a:cs typeface="Verdana" panose="020B0604030504040204" pitchFamily="34" charset="0"/>
              </a:rPr>
              <a:t>bedrag</a:t>
            </a:r>
            <a:r>
              <a:rPr lang="nl-NL" sz="1100" dirty="0">
                <a:latin typeface="Verdana" panose="020B0604030504040204" pitchFamily="34" charset="0"/>
                <a:ea typeface="Verdana" panose="020B0604030504040204" pitchFamily="34" charset="0"/>
                <a:cs typeface="Verdana" panose="020B0604030504040204" pitchFamily="34" charset="0"/>
              </a:rPr>
              <a:t>] per jaar schelen. Daarnaast worden mogelijk kosten bespaard door verminderde transmissie van pathogene micro-organismen en ziekenhuisinfecties.</a:t>
            </a:r>
          </a:p>
        </p:txBody>
      </p:sp>
      <p:sp>
        <p:nvSpPr>
          <p:cNvPr id="6" name="Tijdelijke aanduiding voor inhoud 2">
            <a:extLst>
              <a:ext uri="{FF2B5EF4-FFF2-40B4-BE49-F238E27FC236}">
                <a16:creationId xmlns:a16="http://schemas.microsoft.com/office/drawing/2014/main" id="{03B3434C-0502-13E9-2DCF-F099B9EA8B0E}"/>
              </a:ext>
            </a:extLst>
          </p:cNvPr>
          <p:cNvSpPr txBox="1">
            <a:spLocks/>
          </p:cNvSpPr>
          <p:nvPr/>
        </p:nvSpPr>
        <p:spPr>
          <a:xfrm>
            <a:off x="471483" y="5275410"/>
            <a:ext cx="5915025" cy="2684455"/>
          </a:xfrm>
          <a:prstGeom prst="rect">
            <a:avLst/>
          </a:prstGeom>
        </p:spPr>
        <p:txBody>
          <a:bodyPr vert="horz" lIns="91440" tIns="45720" rIns="91440" bIns="45720" numCol="1"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nl-NL" sz="1600"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CONCLUSIE</a:t>
            </a:r>
          </a:p>
          <a:p>
            <a:pPr marL="0" indent="0">
              <a:buFont typeface="Arial" panose="020B0604020202020204" pitchFamily="34" charset="0"/>
              <a:buNone/>
            </a:pPr>
            <a:r>
              <a:rPr lang="nl-NL" sz="1100" dirty="0">
                <a:latin typeface="Verdana" panose="020B0604030504040204" pitchFamily="34" charset="0"/>
                <a:ea typeface="Verdana" panose="020B0604030504040204" pitchFamily="34" charset="0"/>
                <a:cs typeface="Verdana" panose="020B0604030504040204" pitchFamily="34" charset="0"/>
              </a:rPr>
              <a:t>Het terugdringen van onnodig verbruik van onsteriele handschoenen vermindert de afvalproductie en CO2-uitstoot, infectierisico’s voor patiënten en zorgprofessionals, </a:t>
            </a:r>
            <a:r>
              <a:rPr lang="nl-NL" sz="1100" dirty="0" err="1">
                <a:latin typeface="Verdana" panose="020B0604030504040204" pitchFamily="34" charset="0"/>
                <a:ea typeface="Verdana" panose="020B0604030504040204" pitchFamily="34" charset="0"/>
                <a:cs typeface="Verdana" panose="020B0604030504040204" pitchFamily="34" charset="0"/>
              </a:rPr>
              <a:t>beroepsgerelateerd</a:t>
            </a:r>
            <a:r>
              <a:rPr lang="nl-NL" sz="1100" dirty="0">
                <a:latin typeface="Verdana" panose="020B0604030504040204" pitchFamily="34" charset="0"/>
                <a:ea typeface="Verdana" panose="020B0604030504040204" pitchFamily="34" charset="0"/>
                <a:cs typeface="Verdana" panose="020B0604030504040204" pitchFamily="34" charset="0"/>
              </a:rPr>
              <a:t> eczeem en kosten. Draag handschoenen daarom alléén wanneer dit écht nodig is om jezelf te beschermen. Dat is alleen in de volgende situaties:</a:t>
            </a:r>
          </a:p>
          <a:p>
            <a:r>
              <a:rPr lang="nl-NL" sz="1100" dirty="0">
                <a:latin typeface="Verdana" panose="020B0604030504040204" pitchFamily="34" charset="0"/>
                <a:ea typeface="Verdana" panose="020B0604030504040204" pitchFamily="34" charset="0"/>
                <a:cs typeface="Verdana" panose="020B0604030504040204" pitchFamily="34" charset="0"/>
              </a:rPr>
              <a:t>bij (mogelijk) contact met bloed of andere lichaamsvloeistoffen</a:t>
            </a:r>
          </a:p>
          <a:p>
            <a:r>
              <a:rPr lang="nl-NL" sz="1100" dirty="0">
                <a:latin typeface="Verdana" panose="020B0604030504040204" pitchFamily="34" charset="0"/>
                <a:ea typeface="Verdana" panose="020B0604030504040204" pitchFamily="34" charset="0"/>
                <a:cs typeface="Verdana" panose="020B0604030504040204" pitchFamily="34" charset="0"/>
              </a:rPr>
              <a:t>bij contact met slijmvliezen of niet-intacte huid</a:t>
            </a:r>
          </a:p>
          <a:p>
            <a:r>
              <a:rPr lang="nl-NL" sz="1100" dirty="0">
                <a:latin typeface="Verdana" panose="020B0604030504040204" pitchFamily="34" charset="0"/>
                <a:ea typeface="Verdana" panose="020B0604030504040204" pitchFamily="34" charset="0"/>
                <a:cs typeface="Verdana" panose="020B0604030504040204" pitchFamily="34" charset="0"/>
              </a:rPr>
              <a:t>bij het schoonmaken van gebruikt, niet-gedesinfecteerd instrumentarium</a:t>
            </a:r>
          </a:p>
          <a:p>
            <a:r>
              <a:rPr lang="nl-NL" sz="1100" dirty="0">
                <a:latin typeface="Verdana" panose="020B0604030504040204" pitchFamily="34" charset="0"/>
                <a:ea typeface="Verdana" panose="020B0604030504040204" pitchFamily="34" charset="0"/>
                <a:cs typeface="Verdana" panose="020B0604030504040204" pitchFamily="34" charset="0"/>
              </a:rPr>
              <a:t>bij een patiënt in bepaalde isolatievormen (contact (plus), strikt (MRSA))</a:t>
            </a:r>
          </a:p>
          <a:p>
            <a:r>
              <a:rPr lang="nl-NL" sz="1100" dirty="0">
                <a:latin typeface="Verdana" panose="020B0604030504040204" pitchFamily="34" charset="0"/>
                <a:ea typeface="Verdana" panose="020B0604030504040204" pitchFamily="34" charset="0"/>
                <a:cs typeface="Verdana" panose="020B0604030504040204" pitchFamily="34" charset="0"/>
              </a:rPr>
              <a:t>bij andere ARBO-gerelateerde indicaties (medicatiebereiding, radioactieve stoffen)</a:t>
            </a:r>
          </a:p>
          <a:p>
            <a:pPr marL="0" indent="0">
              <a:buFont typeface="Arial" panose="020B0604020202020204" pitchFamily="34" charset="0"/>
              <a:buNone/>
            </a:pPr>
            <a:endParaRPr lang="nl-NL" sz="1200" dirty="0">
              <a:latin typeface="Verdana" panose="020B0604030504040204" pitchFamily="34" charset="0"/>
              <a:ea typeface="Verdana" panose="020B0604030504040204" pitchFamily="34" charset="0"/>
              <a:cs typeface="Verdana" panose="020B0604030504040204" pitchFamily="34" charset="0"/>
            </a:endParaRPr>
          </a:p>
        </p:txBody>
      </p:sp>
      <p:sp>
        <p:nvSpPr>
          <p:cNvPr id="7" name="Tekstvak 6">
            <a:extLst>
              <a:ext uri="{FF2B5EF4-FFF2-40B4-BE49-F238E27FC236}">
                <a16:creationId xmlns:a16="http://schemas.microsoft.com/office/drawing/2014/main" id="{6771B918-593B-C0DE-9BDD-4864BA78729F}"/>
              </a:ext>
            </a:extLst>
          </p:cNvPr>
          <p:cNvSpPr txBox="1"/>
          <p:nvPr/>
        </p:nvSpPr>
        <p:spPr>
          <a:xfrm>
            <a:off x="471483" y="7959865"/>
            <a:ext cx="5915025" cy="1446550"/>
          </a:xfrm>
          <a:prstGeom prst="rect">
            <a:avLst/>
          </a:prstGeom>
          <a:solidFill>
            <a:schemeClr val="accent6">
              <a:lumMod val="75000"/>
            </a:schemeClr>
          </a:solidFill>
        </p:spPr>
        <p:txBody>
          <a:bodyPr wrap="square" rtlCol="0">
            <a:spAutoFit/>
          </a:bodyPr>
          <a:lstStyle/>
          <a:p>
            <a:r>
              <a:rPr lang="nl-NL" sz="11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Eerdere studies hebben laten zien dat projecten om het handschoengebruik te verminderen effectief zijn. Noordwest is daarom het project ‘Minder is Beter’ gestart om het gebruik van </a:t>
            </a:r>
            <a:r>
              <a:rPr lang="nl-NL" sz="1100" dirty="0">
                <a:solidFill>
                  <a:schemeClr val="bg1"/>
                </a:solidFill>
                <a:latin typeface="Verdana" panose="020B0604030504040204" pitchFamily="34" charset="0"/>
                <a:ea typeface="Verdana" panose="020B0604030504040204" pitchFamily="34" charset="0"/>
                <a:cs typeface="Verdana" panose="020B0604030504040204" pitchFamily="34" charset="0"/>
              </a:rPr>
              <a:t>on</a:t>
            </a:r>
            <a:r>
              <a:rPr lang="nl-NL" sz="11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steriele handschoenen met 15% terug te dringen. Het verbruik van handschoenen zal per (poli)klinische afdeling gedurende </a:t>
            </a:r>
            <a:r>
              <a:rPr lang="nl-NL" sz="1100" dirty="0">
                <a:solidFill>
                  <a:schemeClr val="bg1"/>
                </a:solidFill>
                <a:latin typeface="Verdana" panose="020B0604030504040204" pitchFamily="34" charset="0"/>
                <a:ea typeface="Verdana" panose="020B0604030504040204" pitchFamily="34" charset="0"/>
                <a:cs typeface="Verdana" panose="020B0604030504040204" pitchFamily="34" charset="0"/>
              </a:rPr>
              <a:t>zes</a:t>
            </a:r>
            <a:r>
              <a:rPr lang="nl-NL" sz="11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maanden (juli-december) bijgehouden worden aan de hand van de inkoopcijfers. Deze cijfers zullen vergeleken worden met de inkoopcijfers in 2019. Samen hopen we zo een belangrijke bijdrage te leveren aan een betere kwaliteit van de zorg en de aarde.</a:t>
            </a:r>
          </a:p>
        </p:txBody>
      </p:sp>
      <p:cxnSp>
        <p:nvCxnSpPr>
          <p:cNvPr id="2" name="Rechte verbindingslijn 1">
            <a:extLst>
              <a:ext uri="{FF2B5EF4-FFF2-40B4-BE49-F238E27FC236}">
                <a16:creationId xmlns:a16="http://schemas.microsoft.com/office/drawing/2014/main" id="{DF9E4AB6-E516-1530-3D18-9F9EF208C42C}"/>
              </a:ext>
            </a:extLst>
          </p:cNvPr>
          <p:cNvCxnSpPr>
            <a:cxnSpLocks/>
          </p:cNvCxnSpPr>
          <p:nvPr/>
        </p:nvCxnSpPr>
        <p:spPr>
          <a:xfrm>
            <a:off x="471487" y="915764"/>
            <a:ext cx="5915025"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9" name="Rechte verbindingslijn 8">
            <a:extLst>
              <a:ext uri="{FF2B5EF4-FFF2-40B4-BE49-F238E27FC236}">
                <a16:creationId xmlns:a16="http://schemas.microsoft.com/office/drawing/2014/main" id="{10CB5CC3-FEB9-F298-4255-047F3B2866C9}"/>
              </a:ext>
            </a:extLst>
          </p:cNvPr>
          <p:cNvCxnSpPr>
            <a:cxnSpLocks/>
          </p:cNvCxnSpPr>
          <p:nvPr/>
        </p:nvCxnSpPr>
        <p:spPr>
          <a:xfrm>
            <a:off x="471484" y="3798302"/>
            <a:ext cx="5850939"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12" name="Rechte verbindingslijn 11">
            <a:extLst>
              <a:ext uri="{FF2B5EF4-FFF2-40B4-BE49-F238E27FC236}">
                <a16:creationId xmlns:a16="http://schemas.microsoft.com/office/drawing/2014/main" id="{6D4AA356-E2C3-AA52-D039-345F5F990E30}"/>
              </a:ext>
            </a:extLst>
          </p:cNvPr>
          <p:cNvCxnSpPr>
            <a:cxnSpLocks/>
          </p:cNvCxnSpPr>
          <p:nvPr/>
        </p:nvCxnSpPr>
        <p:spPr>
          <a:xfrm>
            <a:off x="471483" y="5566143"/>
            <a:ext cx="5850940" cy="0"/>
          </a:xfrm>
          <a:prstGeom prst="line">
            <a:avLst/>
          </a:prstGeom>
        </p:spPr>
        <p:style>
          <a:lnRef idx="1">
            <a:schemeClr val="accent3"/>
          </a:lnRef>
          <a:fillRef idx="0">
            <a:schemeClr val="accent3"/>
          </a:fillRef>
          <a:effectRef idx="0">
            <a:schemeClr val="accent3"/>
          </a:effectRef>
          <a:fontRef idx="minor">
            <a:schemeClr val="tx1"/>
          </a:fontRef>
        </p:style>
      </p:cxnSp>
      <p:pic>
        <p:nvPicPr>
          <p:cNvPr id="10" name="Tijdelijke aanduiding voor inhoud 4" descr="Afbeelding met tekst, Lettertype, logo, Graphics&#10;&#10;Automatisch gegenereerde beschrijving">
            <a:extLst>
              <a:ext uri="{FF2B5EF4-FFF2-40B4-BE49-F238E27FC236}">
                <a16:creationId xmlns:a16="http://schemas.microsoft.com/office/drawing/2014/main" id="{55043B0A-3B1A-01C3-6D6D-4000037BFBA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191811" y="9485193"/>
            <a:ext cx="1666189" cy="369155"/>
          </a:xfrm>
          <a:prstGeom prst="rect">
            <a:avLst/>
          </a:prstGeom>
        </p:spPr>
      </p:pic>
    </p:spTree>
    <p:extLst>
      <p:ext uri="{BB962C8B-B14F-4D97-AF65-F5344CB8AC3E}">
        <p14:creationId xmlns:p14="http://schemas.microsoft.com/office/powerpoint/2010/main" val="1568462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2">
            <a:extLst>
              <a:ext uri="{FF2B5EF4-FFF2-40B4-BE49-F238E27FC236}">
                <a16:creationId xmlns:a16="http://schemas.microsoft.com/office/drawing/2014/main" id="{F3296DB2-3A09-7D2B-A45D-1D73561152CA}"/>
              </a:ext>
            </a:extLst>
          </p:cNvPr>
          <p:cNvSpPr txBox="1">
            <a:spLocks noGrp="1"/>
          </p:cNvSpPr>
          <p:nvPr>
            <p:ph idx="1"/>
          </p:nvPr>
        </p:nvSpPr>
        <p:spPr>
          <a:xfrm>
            <a:off x="471488" y="450850"/>
            <a:ext cx="5915025" cy="9331978"/>
          </a:xfrm>
          <a:prstGeom prst="rect">
            <a:avLst/>
          </a:prstGeom>
        </p:spPr>
        <p:txBody>
          <a:bodyPr vert="horz" lIns="91440" tIns="45720" rIns="91440" bIns="45720" numCol="1" rtlCol="0">
            <a:normAutofit fontScale="92500"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nl-NL" sz="1700" dirty="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rPr>
              <a:t>BRONNEN</a:t>
            </a:r>
          </a:p>
          <a:p>
            <a:pPr marL="228600" indent="-228600">
              <a:buFont typeface="+mj-lt"/>
              <a:buAutoNum type="arabicPeriod"/>
            </a:pPr>
            <a:r>
              <a:rPr lang="nl-NL" sz="1200" dirty="0" err="1">
                <a:latin typeface="Arial" panose="020B0604020202020204" pitchFamily="34" charset="0"/>
                <a:cs typeface="Arial" panose="020B0604020202020204" pitchFamily="34" charset="0"/>
              </a:rPr>
              <a:t>Rizan</a:t>
            </a:r>
            <a:r>
              <a:rPr lang="nl-NL" sz="1200" dirty="0">
                <a:latin typeface="Arial" panose="020B0604020202020204" pitchFamily="34" charset="0"/>
                <a:cs typeface="Arial" panose="020B0604020202020204" pitchFamily="34" charset="0"/>
              </a:rPr>
              <a:t> C, Reed M, </a:t>
            </a:r>
            <a:r>
              <a:rPr lang="nl-NL" sz="1200" dirty="0" err="1">
                <a:latin typeface="Arial" panose="020B0604020202020204" pitchFamily="34" charset="0"/>
                <a:cs typeface="Arial" panose="020B0604020202020204" pitchFamily="34" charset="0"/>
              </a:rPr>
              <a:t>Bhutta</a:t>
            </a:r>
            <a:r>
              <a:rPr lang="nl-NL" sz="1200" dirty="0">
                <a:latin typeface="Arial" panose="020B0604020202020204" pitchFamily="34" charset="0"/>
                <a:cs typeface="Arial" panose="020B0604020202020204" pitchFamily="34" charset="0"/>
              </a:rPr>
              <a:t> MF. </a:t>
            </a:r>
            <a:r>
              <a:rPr lang="nl-NL" sz="1200" dirty="0" err="1">
                <a:latin typeface="Arial" panose="020B0604020202020204" pitchFamily="34" charset="0"/>
                <a:cs typeface="Arial" panose="020B0604020202020204" pitchFamily="34" charset="0"/>
              </a:rPr>
              <a:t>Environmental</a:t>
            </a:r>
            <a:r>
              <a:rPr lang="nl-NL" sz="1200" dirty="0">
                <a:latin typeface="Arial" panose="020B0604020202020204" pitchFamily="34" charset="0"/>
                <a:cs typeface="Arial" panose="020B0604020202020204" pitchFamily="34" charset="0"/>
              </a:rPr>
              <a:t> impact of personal </a:t>
            </a:r>
            <a:r>
              <a:rPr lang="nl-NL" sz="1200" dirty="0" err="1">
                <a:latin typeface="Arial" panose="020B0604020202020204" pitchFamily="34" charset="0"/>
                <a:cs typeface="Arial" panose="020B0604020202020204" pitchFamily="34" charset="0"/>
              </a:rPr>
              <a:t>protective</a:t>
            </a:r>
            <a:r>
              <a:rPr lang="nl-NL" sz="1200" dirty="0">
                <a:latin typeface="Arial" panose="020B0604020202020204" pitchFamily="34" charset="0"/>
                <a:cs typeface="Arial" panose="020B0604020202020204" pitchFamily="34" charset="0"/>
              </a:rPr>
              <a:t> equipment </a:t>
            </a:r>
            <a:r>
              <a:rPr lang="nl-NL" sz="1200" dirty="0" err="1">
                <a:latin typeface="Arial" panose="020B0604020202020204" pitchFamily="34" charset="0"/>
                <a:cs typeface="Arial" panose="020B0604020202020204" pitchFamily="34" charset="0"/>
              </a:rPr>
              <a:t>distributed</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for</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use</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by</a:t>
            </a:r>
            <a:r>
              <a:rPr lang="nl-NL" sz="1200" dirty="0">
                <a:latin typeface="Arial" panose="020B0604020202020204" pitchFamily="34" charset="0"/>
                <a:cs typeface="Arial" panose="020B0604020202020204" pitchFamily="34" charset="0"/>
              </a:rPr>
              <a:t> health </a:t>
            </a:r>
            <a:r>
              <a:rPr lang="nl-NL" sz="1200" dirty="0" err="1">
                <a:latin typeface="Arial" panose="020B0604020202020204" pitchFamily="34" charset="0"/>
                <a:cs typeface="Arial" panose="020B0604020202020204" pitchFamily="34" charset="0"/>
              </a:rPr>
              <a:t>and</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social</a:t>
            </a:r>
            <a:r>
              <a:rPr lang="nl-NL" sz="1200" dirty="0">
                <a:latin typeface="Arial" panose="020B0604020202020204" pitchFamily="34" charset="0"/>
                <a:cs typeface="Arial" panose="020B0604020202020204" pitchFamily="34" charset="0"/>
              </a:rPr>
              <a:t> care services in England in </a:t>
            </a:r>
            <a:r>
              <a:rPr lang="nl-NL" sz="1200" dirty="0" err="1">
                <a:latin typeface="Arial" panose="020B0604020202020204" pitchFamily="34" charset="0"/>
                <a:cs typeface="Arial" panose="020B0604020202020204" pitchFamily="34" charset="0"/>
              </a:rPr>
              <a:t>the</a:t>
            </a:r>
            <a:r>
              <a:rPr lang="nl-NL" sz="1200" dirty="0">
                <a:latin typeface="Arial" panose="020B0604020202020204" pitchFamily="34" charset="0"/>
                <a:cs typeface="Arial" panose="020B0604020202020204" pitchFamily="34" charset="0"/>
              </a:rPr>
              <a:t> first </a:t>
            </a:r>
            <a:r>
              <a:rPr lang="nl-NL" sz="1200" dirty="0" err="1">
                <a:latin typeface="Arial" panose="020B0604020202020204" pitchFamily="34" charset="0"/>
                <a:cs typeface="Arial" panose="020B0604020202020204" pitchFamily="34" charset="0"/>
              </a:rPr>
              <a:t>six</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months</a:t>
            </a:r>
            <a:r>
              <a:rPr lang="nl-NL" sz="1200" dirty="0">
                <a:latin typeface="Arial" panose="020B0604020202020204" pitchFamily="34" charset="0"/>
                <a:cs typeface="Arial" panose="020B0604020202020204" pitchFamily="34" charset="0"/>
              </a:rPr>
              <a:t> of </a:t>
            </a:r>
            <a:r>
              <a:rPr lang="nl-NL" sz="1200" dirty="0" err="1">
                <a:latin typeface="Arial" panose="020B0604020202020204" pitchFamily="34" charset="0"/>
                <a:cs typeface="Arial" panose="020B0604020202020204" pitchFamily="34" charset="0"/>
              </a:rPr>
              <a:t>the</a:t>
            </a:r>
            <a:r>
              <a:rPr lang="nl-NL" sz="1200" dirty="0">
                <a:latin typeface="Arial" panose="020B0604020202020204" pitchFamily="34" charset="0"/>
                <a:cs typeface="Arial" panose="020B0604020202020204" pitchFamily="34" charset="0"/>
              </a:rPr>
              <a:t> COVID-19 </a:t>
            </a:r>
            <a:r>
              <a:rPr lang="nl-NL" sz="1200" dirty="0" err="1">
                <a:latin typeface="Arial" panose="020B0604020202020204" pitchFamily="34" charset="0"/>
                <a:cs typeface="Arial" panose="020B0604020202020204" pitchFamily="34" charset="0"/>
              </a:rPr>
              <a:t>pandemic</a:t>
            </a:r>
            <a:r>
              <a:rPr lang="nl-NL" sz="1200" dirty="0">
                <a:latin typeface="Arial" panose="020B0604020202020204" pitchFamily="34" charset="0"/>
                <a:cs typeface="Arial" panose="020B0604020202020204" pitchFamily="34" charset="0"/>
              </a:rPr>
              <a:t>. Journal of </a:t>
            </a:r>
            <a:r>
              <a:rPr lang="nl-NL" sz="1200" dirty="0" err="1">
                <a:latin typeface="Arial" panose="020B0604020202020204" pitchFamily="34" charset="0"/>
                <a:cs typeface="Arial" panose="020B0604020202020204" pitchFamily="34" charset="0"/>
              </a:rPr>
              <a:t>the</a:t>
            </a:r>
            <a:r>
              <a:rPr lang="nl-NL" sz="1200" dirty="0">
                <a:latin typeface="Arial" panose="020B0604020202020204" pitchFamily="34" charset="0"/>
                <a:cs typeface="Arial" panose="020B0604020202020204" pitchFamily="34" charset="0"/>
              </a:rPr>
              <a:t> Royal Society of </a:t>
            </a:r>
            <a:r>
              <a:rPr lang="nl-NL" sz="1200" dirty="0" err="1">
                <a:latin typeface="Arial" panose="020B0604020202020204" pitchFamily="34" charset="0"/>
                <a:cs typeface="Arial" panose="020B0604020202020204" pitchFamily="34" charset="0"/>
              </a:rPr>
              <a:t>Medicine</a:t>
            </a:r>
            <a:r>
              <a:rPr lang="nl-NL" sz="1200" dirty="0">
                <a:latin typeface="Arial" panose="020B0604020202020204" pitchFamily="34" charset="0"/>
                <a:cs typeface="Arial" panose="020B0604020202020204" pitchFamily="34" charset="0"/>
              </a:rPr>
              <a:t>. 2021; 114(5): 250–263. </a:t>
            </a:r>
            <a:r>
              <a:rPr lang="nl-NL" sz="1200" dirty="0">
                <a:latin typeface="Arial" panose="020B0604020202020204" pitchFamily="34" charset="0"/>
                <a:cs typeface="Arial" panose="020B0604020202020204" pitchFamily="34" charset="0"/>
                <a:hlinkClick r:id="rId2"/>
              </a:rPr>
              <a:t>https://doi.org/10.1177/01410768211001583</a:t>
            </a:r>
            <a:endParaRPr lang="nl-NL" sz="1200" dirty="0">
              <a:latin typeface="Arial" panose="020B0604020202020204" pitchFamily="34" charset="0"/>
              <a:cs typeface="Arial" panose="020B0604020202020204" pitchFamily="34" charset="0"/>
            </a:endParaRPr>
          </a:p>
          <a:p>
            <a:pPr marL="228600" indent="-228600">
              <a:buFont typeface="+mj-lt"/>
              <a:buAutoNum type="arabicPeriod"/>
            </a:pPr>
            <a:r>
              <a:rPr lang="nl-NL" sz="1200" dirty="0">
                <a:latin typeface="Arial" panose="020B0604020202020204" pitchFamily="34" charset="0"/>
                <a:cs typeface="Arial" panose="020B0604020202020204" pitchFamily="34" charset="0"/>
              </a:rPr>
              <a:t>Bellini C, </a:t>
            </a:r>
            <a:r>
              <a:rPr lang="nl-NL" sz="1200" dirty="0" err="1">
                <a:latin typeface="Arial" panose="020B0604020202020204" pitchFamily="34" charset="0"/>
                <a:cs typeface="Arial" panose="020B0604020202020204" pitchFamily="34" charset="0"/>
              </a:rPr>
              <a:t>Eder</a:t>
            </a:r>
            <a:r>
              <a:rPr lang="nl-NL" sz="1200" dirty="0">
                <a:latin typeface="Arial" panose="020B0604020202020204" pitchFamily="34" charset="0"/>
                <a:cs typeface="Arial" panose="020B0604020202020204" pitchFamily="34" charset="0"/>
              </a:rPr>
              <a:t> M, </a:t>
            </a:r>
            <a:r>
              <a:rPr lang="nl-NL" sz="1200" dirty="0" err="1">
                <a:latin typeface="Arial" panose="020B0604020202020204" pitchFamily="34" charset="0"/>
                <a:cs typeface="Arial" panose="020B0604020202020204" pitchFamily="34" charset="0"/>
              </a:rPr>
              <a:t>Senn</a:t>
            </a:r>
            <a:r>
              <a:rPr lang="nl-NL" sz="1200" dirty="0">
                <a:latin typeface="Arial" panose="020B0604020202020204" pitchFamily="34" charset="0"/>
                <a:cs typeface="Arial" panose="020B0604020202020204" pitchFamily="34" charset="0"/>
              </a:rPr>
              <a:t> L, </a:t>
            </a:r>
            <a:r>
              <a:rPr lang="nl-NL" sz="1200" dirty="0" err="1">
                <a:latin typeface="Arial" panose="020B0604020202020204" pitchFamily="34" charset="0"/>
                <a:cs typeface="Arial" panose="020B0604020202020204" pitchFamily="34" charset="0"/>
              </a:rPr>
              <a:t>Sommerstein</a:t>
            </a:r>
            <a:r>
              <a:rPr lang="nl-NL" sz="1200" dirty="0">
                <a:latin typeface="Arial" panose="020B0604020202020204" pitchFamily="34" charset="0"/>
                <a:cs typeface="Arial" panose="020B0604020202020204" pitchFamily="34" charset="0"/>
              </a:rPr>
              <a:t> R, </a:t>
            </a:r>
            <a:r>
              <a:rPr lang="nl-NL" sz="1200" dirty="0" err="1">
                <a:latin typeface="Arial" panose="020B0604020202020204" pitchFamily="34" charset="0"/>
                <a:cs typeface="Arial" panose="020B0604020202020204" pitchFamily="34" charset="0"/>
              </a:rPr>
              <a:t>Vuichard-Gysin</a:t>
            </a:r>
            <a:r>
              <a:rPr lang="nl-NL" sz="1200" dirty="0">
                <a:latin typeface="Arial" panose="020B0604020202020204" pitchFamily="34" charset="0"/>
                <a:cs typeface="Arial" panose="020B0604020202020204" pitchFamily="34" charset="0"/>
              </a:rPr>
              <a:t> D, </a:t>
            </a:r>
            <a:r>
              <a:rPr lang="nl-NL" sz="1200" dirty="0" err="1">
                <a:latin typeface="Arial" panose="020B0604020202020204" pitchFamily="34" charset="0"/>
                <a:cs typeface="Arial" panose="020B0604020202020204" pitchFamily="34" charset="0"/>
              </a:rPr>
              <a:t>Schmiedel</a:t>
            </a:r>
            <a:r>
              <a:rPr lang="nl-NL" sz="1200" dirty="0">
                <a:latin typeface="Arial" panose="020B0604020202020204" pitchFamily="34" charset="0"/>
                <a:cs typeface="Arial" panose="020B0604020202020204" pitchFamily="34" charset="0"/>
              </a:rPr>
              <a:t> Y et al. </a:t>
            </a:r>
            <a:r>
              <a:rPr lang="nl-NL" sz="1200" dirty="0" err="1">
                <a:latin typeface="Arial" panose="020B0604020202020204" pitchFamily="34" charset="0"/>
                <a:cs typeface="Arial" panose="020B0604020202020204" pitchFamily="34" charset="0"/>
              </a:rPr>
              <a:t>Providing</a:t>
            </a:r>
            <a:r>
              <a:rPr lang="nl-NL" sz="1200" dirty="0">
                <a:latin typeface="Arial" panose="020B0604020202020204" pitchFamily="34" charset="0"/>
                <a:cs typeface="Arial" panose="020B0604020202020204" pitchFamily="34" charset="0"/>
              </a:rPr>
              <a:t> care </a:t>
            </a:r>
            <a:r>
              <a:rPr lang="nl-NL" sz="1200" dirty="0" err="1">
                <a:latin typeface="Arial" panose="020B0604020202020204" pitchFamily="34" charset="0"/>
                <a:cs typeface="Arial" panose="020B0604020202020204" pitchFamily="34" charset="0"/>
              </a:rPr>
              <a:t>to</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patients</a:t>
            </a:r>
            <a:r>
              <a:rPr lang="nl-NL" sz="1200" dirty="0">
                <a:latin typeface="Arial" panose="020B0604020202020204" pitchFamily="34" charset="0"/>
                <a:cs typeface="Arial" panose="020B0604020202020204" pitchFamily="34" charset="0"/>
              </a:rPr>
              <a:t> in contact </a:t>
            </a:r>
            <a:r>
              <a:rPr lang="nl-NL" sz="1200" dirty="0" err="1">
                <a:latin typeface="Arial" panose="020B0604020202020204" pitchFamily="34" charset="0"/>
                <a:cs typeface="Arial" panose="020B0604020202020204" pitchFamily="34" charset="0"/>
              </a:rPr>
              <a:t>isolation</a:t>
            </a:r>
            <a:r>
              <a:rPr lang="nl-NL" sz="1200" dirty="0">
                <a:latin typeface="Arial" panose="020B0604020202020204" pitchFamily="34" charset="0"/>
                <a:cs typeface="Arial" panose="020B0604020202020204" pitchFamily="34" charset="0"/>
              </a:rPr>
              <a:t>: Is </a:t>
            </a:r>
            <a:r>
              <a:rPr lang="nl-NL" sz="1200" dirty="0" err="1">
                <a:latin typeface="Arial" panose="020B0604020202020204" pitchFamily="34" charset="0"/>
                <a:cs typeface="Arial" panose="020B0604020202020204" pitchFamily="34" charset="0"/>
              </a:rPr>
              <a:t>the</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systematic</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use</a:t>
            </a:r>
            <a:r>
              <a:rPr lang="nl-NL" sz="1200" dirty="0">
                <a:latin typeface="Arial" panose="020B0604020202020204" pitchFamily="34" charset="0"/>
                <a:cs typeface="Arial" panose="020B0604020202020204" pitchFamily="34" charset="0"/>
              </a:rPr>
              <a:t> of </a:t>
            </a:r>
            <a:r>
              <a:rPr lang="nl-NL" sz="1200" dirty="0" err="1">
                <a:latin typeface="Arial" panose="020B0604020202020204" pitchFamily="34" charset="0"/>
                <a:cs typeface="Arial" panose="020B0604020202020204" pitchFamily="34" charset="0"/>
              </a:rPr>
              <a:t>gloves</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still</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indicated</a:t>
            </a:r>
            <a:r>
              <a:rPr lang="nl-NL" sz="1200" dirty="0">
                <a:latin typeface="Arial" panose="020B0604020202020204" pitchFamily="34" charset="0"/>
                <a:cs typeface="Arial" panose="020B0604020202020204" pitchFamily="34" charset="0"/>
              </a:rPr>
              <a:t>? Swiss </a:t>
            </a:r>
            <a:r>
              <a:rPr lang="nl-NL" sz="1200" dirty="0" err="1">
                <a:latin typeface="Arial" panose="020B0604020202020204" pitchFamily="34" charset="0"/>
                <a:cs typeface="Arial" panose="020B0604020202020204" pitchFamily="34" charset="0"/>
              </a:rPr>
              <a:t>Medical</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Weekly</a:t>
            </a:r>
            <a:r>
              <a:rPr lang="nl-NL" sz="1200" dirty="0">
                <a:latin typeface="Arial" panose="020B0604020202020204" pitchFamily="34" charset="0"/>
                <a:cs typeface="Arial" panose="020B0604020202020204" pitchFamily="34" charset="0"/>
              </a:rPr>
              <a:t>. 2022; 152: w30110. </a:t>
            </a:r>
            <a:r>
              <a:rPr lang="nl-NL" sz="1200" dirty="0">
                <a:latin typeface="Arial" panose="020B0604020202020204" pitchFamily="34" charset="0"/>
                <a:cs typeface="Arial" panose="020B0604020202020204" pitchFamily="34" charset="0"/>
                <a:hlinkClick r:id="rId3"/>
              </a:rPr>
              <a:t>https://doi.org/10.4414/smw.2022.w30110</a:t>
            </a:r>
            <a:endParaRPr lang="nl-NL" sz="1200" dirty="0">
              <a:latin typeface="Arial" panose="020B0604020202020204" pitchFamily="34" charset="0"/>
              <a:cs typeface="Arial" panose="020B0604020202020204" pitchFamily="34" charset="0"/>
            </a:endParaRPr>
          </a:p>
          <a:p>
            <a:pPr marL="228600" indent="-228600">
              <a:buFont typeface="+mj-lt"/>
              <a:buAutoNum type="arabicPeriod"/>
            </a:pPr>
            <a:r>
              <a:rPr lang="nl-NL" sz="1200" dirty="0" err="1">
                <a:latin typeface="Arial" panose="020B0604020202020204" pitchFamily="34" charset="0"/>
                <a:cs typeface="Arial" panose="020B0604020202020204" pitchFamily="34" charset="0"/>
              </a:rPr>
              <a:t>Picheansanthian</a:t>
            </a:r>
            <a:r>
              <a:rPr lang="nl-NL" sz="1200" dirty="0">
                <a:latin typeface="Arial" panose="020B0604020202020204" pitchFamily="34" charset="0"/>
                <a:cs typeface="Arial" panose="020B0604020202020204" pitchFamily="34" charset="0"/>
              </a:rPr>
              <a:t> W, </a:t>
            </a:r>
            <a:r>
              <a:rPr lang="nl-NL" sz="1200" dirty="0" err="1">
                <a:latin typeface="Arial" panose="020B0604020202020204" pitchFamily="34" charset="0"/>
                <a:cs typeface="Arial" panose="020B0604020202020204" pitchFamily="34" charset="0"/>
              </a:rPr>
              <a:t>Chotibang</a:t>
            </a:r>
            <a:r>
              <a:rPr lang="nl-NL" sz="1200" dirty="0">
                <a:latin typeface="Arial" panose="020B0604020202020204" pitchFamily="34" charset="0"/>
                <a:cs typeface="Arial" panose="020B0604020202020204" pitchFamily="34" charset="0"/>
              </a:rPr>
              <a:t> J. </a:t>
            </a:r>
            <a:r>
              <a:rPr lang="nl-NL" sz="1200" dirty="0" err="1">
                <a:latin typeface="Arial" panose="020B0604020202020204" pitchFamily="34" charset="0"/>
                <a:cs typeface="Arial" panose="020B0604020202020204" pitchFamily="34" charset="0"/>
              </a:rPr>
              <a:t>Glove</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utilization</a:t>
            </a:r>
            <a:r>
              <a:rPr lang="nl-NL" sz="1200" dirty="0">
                <a:latin typeface="Arial" panose="020B0604020202020204" pitchFamily="34" charset="0"/>
                <a:cs typeface="Arial" panose="020B0604020202020204" pitchFamily="34" charset="0"/>
              </a:rPr>
              <a:t> in </a:t>
            </a:r>
            <a:r>
              <a:rPr lang="nl-NL" sz="1200" dirty="0" err="1">
                <a:latin typeface="Arial" panose="020B0604020202020204" pitchFamily="34" charset="0"/>
                <a:cs typeface="Arial" panose="020B0604020202020204" pitchFamily="34" charset="0"/>
              </a:rPr>
              <a:t>the</a:t>
            </a:r>
            <a:r>
              <a:rPr lang="nl-NL" sz="1200" dirty="0">
                <a:latin typeface="Arial" panose="020B0604020202020204" pitchFamily="34" charset="0"/>
                <a:cs typeface="Arial" panose="020B0604020202020204" pitchFamily="34" charset="0"/>
              </a:rPr>
              <a:t> prevention of cross transmission: A </a:t>
            </a:r>
            <a:r>
              <a:rPr lang="nl-NL" sz="1200" dirty="0" err="1">
                <a:latin typeface="Arial" panose="020B0604020202020204" pitchFamily="34" charset="0"/>
                <a:cs typeface="Arial" panose="020B0604020202020204" pitchFamily="34" charset="0"/>
              </a:rPr>
              <a:t>systematic</a:t>
            </a:r>
            <a:r>
              <a:rPr lang="nl-NL" sz="1200" dirty="0">
                <a:latin typeface="Arial" panose="020B0604020202020204" pitchFamily="34" charset="0"/>
                <a:cs typeface="Arial" panose="020B0604020202020204" pitchFamily="34" charset="0"/>
              </a:rPr>
              <a:t> review. JBI Database of </a:t>
            </a:r>
            <a:r>
              <a:rPr lang="nl-NL" sz="1200" dirty="0" err="1">
                <a:latin typeface="Arial" panose="020B0604020202020204" pitchFamily="34" charset="0"/>
                <a:cs typeface="Arial" panose="020B0604020202020204" pitchFamily="34" charset="0"/>
              </a:rPr>
              <a:t>Systematic</a:t>
            </a:r>
            <a:r>
              <a:rPr lang="nl-NL" sz="1200" dirty="0">
                <a:latin typeface="Arial" panose="020B0604020202020204" pitchFamily="34" charset="0"/>
                <a:cs typeface="Arial" panose="020B0604020202020204" pitchFamily="34" charset="0"/>
              </a:rPr>
              <a:t> Reviews </a:t>
            </a:r>
            <a:r>
              <a:rPr lang="nl-NL" sz="1200" dirty="0" err="1">
                <a:latin typeface="Arial" panose="020B0604020202020204" pitchFamily="34" charset="0"/>
                <a:cs typeface="Arial" panose="020B0604020202020204" pitchFamily="34" charset="0"/>
              </a:rPr>
              <a:t>and</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Implementation</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Reports</a:t>
            </a:r>
            <a:r>
              <a:rPr lang="nl-NL" sz="1200" dirty="0">
                <a:latin typeface="Arial" panose="020B0604020202020204" pitchFamily="34" charset="0"/>
                <a:cs typeface="Arial" panose="020B0604020202020204" pitchFamily="34" charset="0"/>
              </a:rPr>
              <a:t>. 2015; 13(4): 188–230. </a:t>
            </a:r>
            <a:r>
              <a:rPr lang="nl-NL" sz="1200" dirty="0">
                <a:latin typeface="Arial" panose="020B0604020202020204" pitchFamily="34" charset="0"/>
                <a:cs typeface="Arial" panose="020B0604020202020204" pitchFamily="34" charset="0"/>
                <a:hlinkClick r:id="rId4"/>
              </a:rPr>
              <a:t>https://doi.org/10.11124/jbisrir-2015-1817</a:t>
            </a:r>
            <a:r>
              <a:rPr lang="nl-NL" sz="1200" dirty="0">
                <a:latin typeface="Arial" panose="020B0604020202020204" pitchFamily="34" charset="0"/>
                <a:cs typeface="Arial" panose="020B0604020202020204" pitchFamily="34" charset="0"/>
              </a:rPr>
              <a:t> </a:t>
            </a:r>
          </a:p>
          <a:p>
            <a:pPr marL="228600" indent="-228600">
              <a:buFont typeface="+mj-lt"/>
              <a:buAutoNum type="arabicPeriod"/>
            </a:pPr>
            <a:r>
              <a:rPr lang="nl-NL" sz="1200" dirty="0">
                <a:latin typeface="Arial" panose="020B0604020202020204" pitchFamily="34" charset="0"/>
                <a:cs typeface="Arial" panose="020B0604020202020204" pitchFamily="34" charset="0"/>
              </a:rPr>
              <a:t>World Health </a:t>
            </a:r>
            <a:r>
              <a:rPr lang="nl-NL" sz="1200" dirty="0" err="1">
                <a:latin typeface="Arial" panose="020B0604020202020204" pitchFamily="34" charset="0"/>
                <a:cs typeface="Arial" panose="020B0604020202020204" pitchFamily="34" charset="0"/>
              </a:rPr>
              <a:t>Organisation</a:t>
            </a:r>
            <a:r>
              <a:rPr lang="nl-NL" sz="1200" dirty="0">
                <a:latin typeface="Arial" panose="020B0604020202020204" pitchFamily="34" charset="0"/>
                <a:cs typeface="Arial" panose="020B0604020202020204" pitchFamily="34" charset="0"/>
              </a:rPr>
              <a:t>. Global analysis of health care waste in </a:t>
            </a:r>
            <a:r>
              <a:rPr lang="nl-NL" sz="1200" dirty="0" err="1">
                <a:latin typeface="Arial" panose="020B0604020202020204" pitchFamily="34" charset="0"/>
                <a:cs typeface="Arial" panose="020B0604020202020204" pitchFamily="34" charset="0"/>
              </a:rPr>
              <a:t>the</a:t>
            </a:r>
            <a:r>
              <a:rPr lang="nl-NL" sz="1200" dirty="0">
                <a:latin typeface="Arial" panose="020B0604020202020204" pitchFamily="34" charset="0"/>
                <a:cs typeface="Arial" panose="020B0604020202020204" pitchFamily="34" charset="0"/>
              </a:rPr>
              <a:t> context of COVID-19. Status, impacts </a:t>
            </a:r>
            <a:r>
              <a:rPr lang="nl-NL" sz="1200" dirty="0" err="1">
                <a:latin typeface="Arial" panose="020B0604020202020204" pitchFamily="34" charset="0"/>
                <a:cs typeface="Arial" panose="020B0604020202020204" pitchFamily="34" charset="0"/>
              </a:rPr>
              <a:t>and</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recommendations</a:t>
            </a:r>
            <a:r>
              <a:rPr lang="nl-NL" sz="1200" dirty="0">
                <a:latin typeface="Arial" panose="020B0604020202020204" pitchFamily="34" charset="0"/>
                <a:cs typeface="Arial" panose="020B0604020202020204" pitchFamily="34" charset="0"/>
              </a:rPr>
              <a:t>. WHO. 2022; p.58. </a:t>
            </a:r>
            <a:r>
              <a:rPr lang="nl-NL" sz="1200" dirty="0">
                <a:latin typeface="Arial" panose="020B0604020202020204" pitchFamily="34" charset="0"/>
                <a:cs typeface="Arial" panose="020B0604020202020204" pitchFamily="34" charset="0"/>
                <a:hlinkClick r:id="rId5"/>
              </a:rPr>
              <a:t>https://www.who.int/publications-detail-redirect/9789240039612</a:t>
            </a:r>
            <a:r>
              <a:rPr lang="nl-NL" sz="1200" dirty="0">
                <a:latin typeface="Arial" panose="020B0604020202020204" pitchFamily="34" charset="0"/>
                <a:cs typeface="Arial" panose="020B0604020202020204" pitchFamily="34" charset="0"/>
              </a:rPr>
              <a:t> </a:t>
            </a:r>
          </a:p>
          <a:p>
            <a:pPr marL="228600" indent="-228600">
              <a:buFont typeface="+mj-lt"/>
              <a:buAutoNum type="arabicPeriod"/>
            </a:pPr>
            <a:r>
              <a:rPr lang="nl-NL" sz="1200" dirty="0">
                <a:latin typeface="Arial" panose="020B0604020202020204" pitchFamily="34" charset="0"/>
                <a:cs typeface="Arial" panose="020B0604020202020204" pitchFamily="34" charset="0"/>
              </a:rPr>
              <a:t>Gamba A, </a:t>
            </a:r>
            <a:r>
              <a:rPr lang="nl-NL" sz="1200" dirty="0" err="1">
                <a:latin typeface="Arial" panose="020B0604020202020204" pitchFamily="34" charset="0"/>
                <a:cs typeface="Arial" panose="020B0604020202020204" pitchFamily="34" charset="0"/>
              </a:rPr>
              <a:t>Napierska</a:t>
            </a:r>
            <a:r>
              <a:rPr lang="nl-NL" sz="1200" dirty="0">
                <a:latin typeface="Arial" panose="020B0604020202020204" pitchFamily="34" charset="0"/>
                <a:cs typeface="Arial" panose="020B0604020202020204" pitchFamily="34" charset="0"/>
              </a:rPr>
              <a:t> D, </a:t>
            </a:r>
            <a:r>
              <a:rPr lang="nl-NL" sz="1200" dirty="0" err="1">
                <a:latin typeface="Arial" panose="020B0604020202020204" pitchFamily="34" charset="0"/>
                <a:cs typeface="Arial" panose="020B0604020202020204" pitchFamily="34" charset="0"/>
              </a:rPr>
              <a:t>Zotinca</a:t>
            </a:r>
            <a:r>
              <a:rPr lang="nl-NL" sz="1200" dirty="0">
                <a:latin typeface="Arial" panose="020B0604020202020204" pitchFamily="34" charset="0"/>
                <a:cs typeface="Arial" panose="020B0604020202020204" pitchFamily="34" charset="0"/>
              </a:rPr>
              <a:t> A. Plastic meten en verminderen in de gezondheidszorgsector. Health Care Without Harm. 2021; p.72 </a:t>
            </a:r>
            <a:r>
              <a:rPr lang="nl-NL" sz="1200" dirty="0">
                <a:latin typeface="Arial" panose="020B0604020202020204" pitchFamily="34" charset="0"/>
                <a:cs typeface="Arial" panose="020B0604020202020204" pitchFamily="34" charset="0"/>
                <a:hlinkClick r:id="rId6"/>
              </a:rPr>
              <a:t>https://noharm-global.org/documents/plastic-verminderern-zorgsector</a:t>
            </a:r>
            <a:r>
              <a:rPr lang="nl-NL" sz="1200" dirty="0">
                <a:latin typeface="Arial" panose="020B0604020202020204" pitchFamily="34" charset="0"/>
                <a:cs typeface="Arial" panose="020B0604020202020204" pitchFamily="34" charset="0"/>
              </a:rPr>
              <a:t> </a:t>
            </a:r>
          </a:p>
          <a:p>
            <a:pPr marL="228600" indent="-228600">
              <a:buFont typeface="+mj-lt"/>
              <a:buAutoNum type="arabicPeriod"/>
            </a:pPr>
            <a:r>
              <a:rPr lang="nl-NL" sz="1200" dirty="0">
                <a:latin typeface="Arial" panose="020B0604020202020204" pitchFamily="34" charset="0"/>
                <a:cs typeface="Arial" panose="020B0604020202020204" pitchFamily="34" charset="0"/>
              </a:rPr>
              <a:t>Green Deal. Duurzame zorg voor gezonde toekomst. Green Deal. </a:t>
            </a:r>
            <a:r>
              <a:rPr lang="nl-NL" sz="1200" dirty="0" err="1">
                <a:latin typeface="Arial" panose="020B0604020202020204" pitchFamily="34" charset="0"/>
                <a:cs typeface="Arial" panose="020B0604020202020204" pitchFamily="34" charset="0"/>
              </a:rPr>
              <a:t>n.d</a:t>
            </a:r>
            <a:r>
              <a:rPr lang="nl-NL" sz="1200" dirty="0">
                <a:latin typeface="Arial" panose="020B0604020202020204" pitchFamily="34" charset="0"/>
                <a:cs typeface="Arial" panose="020B0604020202020204" pitchFamily="34" charset="0"/>
              </a:rPr>
              <a:t>. Geraadpleegd 30 juli 2022, van </a:t>
            </a:r>
            <a:r>
              <a:rPr lang="nl-NL" sz="1200" dirty="0">
                <a:latin typeface="Arial" panose="020B0604020202020204" pitchFamily="34" charset="0"/>
                <a:cs typeface="Arial" panose="020B0604020202020204" pitchFamily="34" charset="0"/>
                <a:hlinkClick r:id="rId7"/>
              </a:rPr>
              <a:t>https://www.greendeals.nl/green-deals/duurzame-zorg-voor-gezonde-toekomst</a:t>
            </a:r>
            <a:r>
              <a:rPr lang="nl-NL" sz="1200" dirty="0">
                <a:latin typeface="Arial" panose="020B0604020202020204" pitchFamily="34" charset="0"/>
                <a:cs typeface="Arial" panose="020B0604020202020204" pitchFamily="34" charset="0"/>
              </a:rPr>
              <a:t> </a:t>
            </a:r>
          </a:p>
          <a:p>
            <a:pPr marL="228600" indent="-228600">
              <a:buFont typeface="+mj-lt"/>
              <a:buAutoNum type="arabicPeriod"/>
            </a:pPr>
            <a:r>
              <a:rPr lang="nl-NL" sz="1200" dirty="0">
                <a:latin typeface="Arial" panose="020B0604020202020204" pitchFamily="34" charset="0"/>
                <a:cs typeface="Arial" panose="020B0604020202020204" pitchFamily="34" charset="0"/>
              </a:rPr>
              <a:t>Gezondheidsraad. Verduurzaming van hulpmiddelen in de zorg. Gezondheidsraad. 2022; p.68. </a:t>
            </a:r>
            <a:r>
              <a:rPr lang="nl-NL" sz="1200" dirty="0">
                <a:latin typeface="Arial" panose="020B0604020202020204" pitchFamily="34" charset="0"/>
                <a:cs typeface="Arial" panose="020B0604020202020204" pitchFamily="34" charset="0"/>
                <a:hlinkClick r:id="rId8"/>
              </a:rPr>
              <a:t>https://www.gezondheidsraad.nl/documenten/adviezen/2022/09/13/advies-verduurzaming-van-hulpmiddelen-in-de-zorg</a:t>
            </a:r>
            <a:r>
              <a:rPr lang="nl-NL" sz="1200" dirty="0">
                <a:latin typeface="Arial" panose="020B0604020202020204" pitchFamily="34" charset="0"/>
                <a:cs typeface="Arial" panose="020B0604020202020204" pitchFamily="34" charset="0"/>
              </a:rPr>
              <a:t>  </a:t>
            </a:r>
          </a:p>
          <a:p>
            <a:pPr marL="228600" indent="-228600">
              <a:buFont typeface="+mj-lt"/>
              <a:buAutoNum type="arabicPeriod"/>
            </a:pPr>
            <a:r>
              <a:rPr lang="nl-NL" sz="1200" dirty="0" err="1">
                <a:latin typeface="Arial" panose="020B0604020202020204" pitchFamily="34" charset="0"/>
                <a:cs typeface="Arial" panose="020B0604020202020204" pitchFamily="34" charset="0"/>
              </a:rPr>
              <a:t>Fuller</a:t>
            </a:r>
            <a:r>
              <a:rPr lang="nl-NL" sz="1200" dirty="0">
                <a:latin typeface="Arial" panose="020B0604020202020204" pitchFamily="34" charset="0"/>
                <a:cs typeface="Arial" panose="020B0604020202020204" pitchFamily="34" charset="0"/>
              </a:rPr>
              <a:t> C, </a:t>
            </a:r>
            <a:r>
              <a:rPr lang="nl-NL" sz="1200" dirty="0" err="1">
                <a:latin typeface="Arial" panose="020B0604020202020204" pitchFamily="34" charset="0"/>
                <a:cs typeface="Arial" panose="020B0604020202020204" pitchFamily="34" charset="0"/>
              </a:rPr>
              <a:t>Savage</a:t>
            </a:r>
            <a:r>
              <a:rPr lang="nl-NL" sz="1200" dirty="0">
                <a:latin typeface="Arial" panose="020B0604020202020204" pitchFamily="34" charset="0"/>
                <a:cs typeface="Arial" panose="020B0604020202020204" pitchFamily="34" charset="0"/>
              </a:rPr>
              <a:t> J, </a:t>
            </a:r>
            <a:r>
              <a:rPr lang="nl-NL" sz="1200" dirty="0" err="1">
                <a:latin typeface="Arial" panose="020B0604020202020204" pitchFamily="34" charset="0"/>
                <a:cs typeface="Arial" panose="020B0604020202020204" pitchFamily="34" charset="0"/>
              </a:rPr>
              <a:t>Besser</a:t>
            </a:r>
            <a:r>
              <a:rPr lang="nl-NL" sz="1200" dirty="0">
                <a:latin typeface="Arial" panose="020B0604020202020204" pitchFamily="34" charset="0"/>
                <a:cs typeface="Arial" panose="020B0604020202020204" pitchFamily="34" charset="0"/>
              </a:rPr>
              <a:t> S, Hayward A, </a:t>
            </a:r>
            <a:r>
              <a:rPr lang="nl-NL" sz="1200" dirty="0" err="1">
                <a:latin typeface="Arial" panose="020B0604020202020204" pitchFamily="34" charset="0"/>
                <a:cs typeface="Arial" panose="020B0604020202020204" pitchFamily="34" charset="0"/>
              </a:rPr>
              <a:t>Cookson</a:t>
            </a:r>
            <a:r>
              <a:rPr lang="nl-NL" sz="1200" dirty="0">
                <a:latin typeface="Arial" panose="020B0604020202020204" pitchFamily="34" charset="0"/>
                <a:cs typeface="Arial" panose="020B0604020202020204" pitchFamily="34" charset="0"/>
              </a:rPr>
              <a:t> B, Cooper B et al. “The Dirty Hand in </a:t>
            </a:r>
            <a:r>
              <a:rPr lang="nl-NL" sz="1200" dirty="0" err="1">
                <a:latin typeface="Arial" panose="020B0604020202020204" pitchFamily="34" charset="0"/>
                <a:cs typeface="Arial" panose="020B0604020202020204" pitchFamily="34" charset="0"/>
              </a:rPr>
              <a:t>the</a:t>
            </a:r>
            <a:r>
              <a:rPr lang="nl-NL" sz="1200" dirty="0">
                <a:latin typeface="Arial" panose="020B0604020202020204" pitchFamily="34" charset="0"/>
                <a:cs typeface="Arial" panose="020B0604020202020204" pitchFamily="34" charset="0"/>
              </a:rPr>
              <a:t> Latex </a:t>
            </a:r>
            <a:r>
              <a:rPr lang="nl-NL" sz="1200" dirty="0" err="1">
                <a:latin typeface="Arial" panose="020B0604020202020204" pitchFamily="34" charset="0"/>
                <a:cs typeface="Arial" panose="020B0604020202020204" pitchFamily="34" charset="0"/>
              </a:rPr>
              <a:t>Glove</a:t>
            </a:r>
            <a:r>
              <a:rPr lang="nl-NL" sz="1200" dirty="0">
                <a:latin typeface="Arial" panose="020B0604020202020204" pitchFamily="34" charset="0"/>
                <a:cs typeface="Arial" panose="020B0604020202020204" pitchFamily="34" charset="0"/>
              </a:rPr>
              <a:t>”: A </a:t>
            </a:r>
            <a:r>
              <a:rPr lang="nl-NL" sz="1200" dirty="0" err="1">
                <a:latin typeface="Arial" panose="020B0604020202020204" pitchFamily="34" charset="0"/>
                <a:cs typeface="Arial" panose="020B0604020202020204" pitchFamily="34" charset="0"/>
              </a:rPr>
              <a:t>Study</a:t>
            </a:r>
            <a:r>
              <a:rPr lang="nl-NL" sz="1200" dirty="0">
                <a:latin typeface="Arial" panose="020B0604020202020204" pitchFamily="34" charset="0"/>
                <a:cs typeface="Arial" panose="020B0604020202020204" pitchFamily="34" charset="0"/>
              </a:rPr>
              <a:t> of Hand </a:t>
            </a:r>
            <a:r>
              <a:rPr lang="nl-NL" sz="1200" dirty="0" err="1">
                <a:latin typeface="Arial" panose="020B0604020202020204" pitchFamily="34" charset="0"/>
                <a:cs typeface="Arial" panose="020B0604020202020204" pitchFamily="34" charset="0"/>
              </a:rPr>
              <a:t>Hygiene</a:t>
            </a:r>
            <a:r>
              <a:rPr lang="nl-NL" sz="1200" dirty="0">
                <a:latin typeface="Arial" panose="020B0604020202020204" pitchFamily="34" charset="0"/>
                <a:cs typeface="Arial" panose="020B0604020202020204" pitchFamily="34" charset="0"/>
              </a:rPr>
              <a:t> Compliance </a:t>
            </a:r>
            <a:r>
              <a:rPr lang="nl-NL" sz="1200" dirty="0" err="1">
                <a:latin typeface="Arial" panose="020B0604020202020204" pitchFamily="34" charset="0"/>
                <a:cs typeface="Arial" panose="020B0604020202020204" pitchFamily="34" charset="0"/>
              </a:rPr>
              <a:t>When</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Gloves</a:t>
            </a:r>
            <a:r>
              <a:rPr lang="nl-NL" sz="1200" dirty="0">
                <a:latin typeface="Arial" panose="020B0604020202020204" pitchFamily="34" charset="0"/>
                <a:cs typeface="Arial" panose="020B0604020202020204" pitchFamily="34" charset="0"/>
              </a:rPr>
              <a:t> Are </a:t>
            </a:r>
            <a:r>
              <a:rPr lang="nl-NL" sz="1200" dirty="0" err="1">
                <a:latin typeface="Arial" panose="020B0604020202020204" pitchFamily="34" charset="0"/>
                <a:cs typeface="Arial" panose="020B0604020202020204" pitchFamily="34" charset="0"/>
              </a:rPr>
              <a:t>Worn</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Infection</a:t>
            </a:r>
            <a:r>
              <a:rPr lang="nl-NL" sz="1200" dirty="0">
                <a:latin typeface="Arial" panose="020B0604020202020204" pitchFamily="34" charset="0"/>
                <a:cs typeface="Arial" panose="020B0604020202020204" pitchFamily="34" charset="0"/>
              </a:rPr>
              <a:t> Control &amp; </a:t>
            </a:r>
            <a:r>
              <a:rPr lang="nl-NL" sz="1200" dirty="0" err="1">
                <a:latin typeface="Arial" panose="020B0604020202020204" pitchFamily="34" charset="0"/>
                <a:cs typeface="Arial" panose="020B0604020202020204" pitchFamily="34" charset="0"/>
              </a:rPr>
              <a:t>Hospital</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Epidemiology</a:t>
            </a:r>
            <a:r>
              <a:rPr lang="nl-NL" sz="1200" dirty="0">
                <a:latin typeface="Arial" panose="020B0604020202020204" pitchFamily="34" charset="0"/>
                <a:cs typeface="Arial" panose="020B0604020202020204" pitchFamily="34" charset="0"/>
              </a:rPr>
              <a:t>. 2011; 32(12): 1194–1199. </a:t>
            </a:r>
            <a:r>
              <a:rPr lang="nl-NL" sz="1200" dirty="0">
                <a:latin typeface="Arial" panose="020B0604020202020204" pitchFamily="34" charset="0"/>
                <a:cs typeface="Arial" panose="020B0604020202020204" pitchFamily="34" charset="0"/>
                <a:hlinkClick r:id="rId9"/>
              </a:rPr>
              <a:t>https://doi.org/10.1086/662619</a:t>
            </a:r>
            <a:r>
              <a:rPr lang="nl-NL" sz="1200" dirty="0">
                <a:latin typeface="Arial" panose="020B0604020202020204" pitchFamily="34" charset="0"/>
                <a:cs typeface="Arial" panose="020B0604020202020204" pitchFamily="34" charset="0"/>
              </a:rPr>
              <a:t> </a:t>
            </a:r>
          </a:p>
          <a:p>
            <a:pPr marL="228600" indent="-228600">
              <a:buFont typeface="+mj-lt"/>
              <a:buAutoNum type="arabicPeriod"/>
            </a:pPr>
            <a:r>
              <a:rPr lang="nl-NL" sz="1200" dirty="0" err="1">
                <a:latin typeface="Arial" panose="020B0604020202020204" pitchFamily="34" charset="0"/>
                <a:cs typeface="Arial" panose="020B0604020202020204" pitchFamily="34" charset="0"/>
              </a:rPr>
              <a:t>Jain</a:t>
            </a:r>
            <a:r>
              <a:rPr lang="nl-NL" sz="1200" dirty="0">
                <a:latin typeface="Arial" panose="020B0604020202020204" pitchFamily="34" charset="0"/>
                <a:cs typeface="Arial" panose="020B0604020202020204" pitchFamily="34" charset="0"/>
              </a:rPr>
              <a:t> S, </a:t>
            </a:r>
            <a:r>
              <a:rPr lang="nl-NL" sz="1200" dirty="0" err="1">
                <a:latin typeface="Arial" panose="020B0604020202020204" pitchFamily="34" charset="0"/>
                <a:cs typeface="Arial" panose="020B0604020202020204" pitchFamily="34" charset="0"/>
              </a:rPr>
              <a:t>Clezy</a:t>
            </a:r>
            <a:r>
              <a:rPr lang="nl-NL" sz="1200" dirty="0">
                <a:latin typeface="Arial" panose="020B0604020202020204" pitchFamily="34" charset="0"/>
                <a:cs typeface="Arial" panose="020B0604020202020204" pitchFamily="34" charset="0"/>
              </a:rPr>
              <a:t> K, </a:t>
            </a:r>
            <a:r>
              <a:rPr lang="nl-NL" sz="1200" dirty="0" err="1">
                <a:latin typeface="Arial" panose="020B0604020202020204" pitchFamily="34" charset="0"/>
                <a:cs typeface="Arial" panose="020B0604020202020204" pitchFamily="34" charset="0"/>
              </a:rPr>
              <a:t>McLaws</a:t>
            </a:r>
            <a:r>
              <a:rPr lang="nl-NL" sz="1200" dirty="0">
                <a:latin typeface="Arial" panose="020B0604020202020204" pitchFamily="34" charset="0"/>
                <a:cs typeface="Arial" panose="020B0604020202020204" pitchFamily="34" charset="0"/>
              </a:rPr>
              <a:t> M. </a:t>
            </a:r>
            <a:r>
              <a:rPr lang="nl-NL" sz="1200" dirty="0" err="1">
                <a:latin typeface="Arial" panose="020B0604020202020204" pitchFamily="34" charset="0"/>
                <a:cs typeface="Arial" panose="020B0604020202020204" pitchFamily="34" charset="0"/>
              </a:rPr>
              <a:t>Modified</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glove</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use</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for</a:t>
            </a:r>
            <a:r>
              <a:rPr lang="nl-NL" sz="1200" dirty="0">
                <a:latin typeface="Arial" panose="020B0604020202020204" pitchFamily="34" charset="0"/>
                <a:cs typeface="Arial" panose="020B0604020202020204" pitchFamily="34" charset="0"/>
              </a:rPr>
              <a:t> contact </a:t>
            </a:r>
            <a:r>
              <a:rPr lang="nl-NL" sz="1200" dirty="0" err="1">
                <a:latin typeface="Arial" panose="020B0604020202020204" pitchFamily="34" charset="0"/>
                <a:cs typeface="Arial" panose="020B0604020202020204" pitchFamily="34" charset="0"/>
              </a:rPr>
              <a:t>precautions</a:t>
            </a:r>
            <a:r>
              <a:rPr lang="nl-NL" sz="1200" dirty="0">
                <a:latin typeface="Arial" panose="020B0604020202020204" pitchFamily="34" charset="0"/>
                <a:cs typeface="Arial" panose="020B0604020202020204" pitchFamily="34" charset="0"/>
              </a:rPr>
              <a:t>: Health care </a:t>
            </a:r>
            <a:r>
              <a:rPr lang="nl-NL" sz="1200" dirty="0" err="1">
                <a:latin typeface="Arial" panose="020B0604020202020204" pitchFamily="34" charset="0"/>
                <a:cs typeface="Arial" panose="020B0604020202020204" pitchFamily="34" charset="0"/>
              </a:rPr>
              <a:t>workers</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perceptions</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and</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acceptance</a:t>
            </a:r>
            <a:r>
              <a:rPr lang="nl-NL" sz="1200" dirty="0">
                <a:latin typeface="Arial" panose="020B0604020202020204" pitchFamily="34" charset="0"/>
                <a:cs typeface="Arial" panose="020B0604020202020204" pitchFamily="34" charset="0"/>
              </a:rPr>
              <a:t>. American Journal of </a:t>
            </a:r>
            <a:r>
              <a:rPr lang="nl-NL" sz="1200" dirty="0" err="1">
                <a:latin typeface="Arial" panose="020B0604020202020204" pitchFamily="34" charset="0"/>
                <a:cs typeface="Arial" panose="020B0604020202020204" pitchFamily="34" charset="0"/>
              </a:rPr>
              <a:t>Infection</a:t>
            </a:r>
            <a:r>
              <a:rPr lang="nl-NL" sz="1200" dirty="0">
                <a:latin typeface="Arial" panose="020B0604020202020204" pitchFamily="34" charset="0"/>
                <a:cs typeface="Arial" panose="020B0604020202020204" pitchFamily="34" charset="0"/>
              </a:rPr>
              <a:t> Control. 2019; 47(8): 938–944.</a:t>
            </a:r>
          </a:p>
          <a:p>
            <a:pPr marL="228600" indent="-228600">
              <a:buFont typeface="+mj-lt"/>
              <a:buAutoNum type="arabicPeriod"/>
            </a:pPr>
            <a:r>
              <a:rPr lang="nl-NL" sz="1200" dirty="0" err="1">
                <a:latin typeface="Arial" panose="020B0604020202020204" pitchFamily="34" charset="0"/>
                <a:cs typeface="Arial" panose="020B0604020202020204" pitchFamily="34" charset="0"/>
              </a:rPr>
              <a:t>Cusini</a:t>
            </a:r>
            <a:r>
              <a:rPr lang="nl-NL" sz="1200" dirty="0">
                <a:latin typeface="Arial" panose="020B0604020202020204" pitchFamily="34" charset="0"/>
                <a:cs typeface="Arial" panose="020B0604020202020204" pitchFamily="34" charset="0"/>
              </a:rPr>
              <a:t> A, </a:t>
            </a:r>
            <a:r>
              <a:rPr lang="nl-NL" sz="1200" dirty="0" err="1">
                <a:latin typeface="Arial" panose="020B0604020202020204" pitchFamily="34" charset="0"/>
                <a:cs typeface="Arial" panose="020B0604020202020204" pitchFamily="34" charset="0"/>
              </a:rPr>
              <a:t>Nydegger</a:t>
            </a:r>
            <a:r>
              <a:rPr lang="nl-NL" sz="1200" dirty="0">
                <a:latin typeface="Arial" panose="020B0604020202020204" pitchFamily="34" charset="0"/>
                <a:cs typeface="Arial" panose="020B0604020202020204" pitchFamily="34" charset="0"/>
              </a:rPr>
              <a:t> D, </a:t>
            </a:r>
            <a:r>
              <a:rPr lang="nl-NL" sz="1200" dirty="0" err="1">
                <a:latin typeface="Arial" panose="020B0604020202020204" pitchFamily="34" charset="0"/>
                <a:cs typeface="Arial" panose="020B0604020202020204" pitchFamily="34" charset="0"/>
              </a:rPr>
              <a:t>Kaspar</a:t>
            </a:r>
            <a:r>
              <a:rPr lang="nl-NL" sz="1200" dirty="0">
                <a:latin typeface="Arial" panose="020B0604020202020204" pitchFamily="34" charset="0"/>
                <a:cs typeface="Arial" panose="020B0604020202020204" pitchFamily="34" charset="0"/>
              </a:rPr>
              <a:t> T, </a:t>
            </a:r>
            <a:r>
              <a:rPr lang="nl-NL" sz="1200" dirty="0" err="1">
                <a:latin typeface="Arial" panose="020B0604020202020204" pitchFamily="34" charset="0"/>
                <a:cs typeface="Arial" panose="020B0604020202020204" pitchFamily="34" charset="0"/>
              </a:rPr>
              <a:t>Schweiger</a:t>
            </a:r>
            <a:r>
              <a:rPr lang="nl-NL" sz="1200" dirty="0">
                <a:latin typeface="Arial" panose="020B0604020202020204" pitchFamily="34" charset="0"/>
                <a:cs typeface="Arial" panose="020B0604020202020204" pitchFamily="34" charset="0"/>
              </a:rPr>
              <a:t> A, Kuhn R, </a:t>
            </a:r>
            <a:r>
              <a:rPr lang="nl-NL" sz="1200" dirty="0" err="1">
                <a:latin typeface="Arial" panose="020B0604020202020204" pitchFamily="34" charset="0"/>
                <a:cs typeface="Arial" panose="020B0604020202020204" pitchFamily="34" charset="0"/>
              </a:rPr>
              <a:t>Marschall</a:t>
            </a:r>
            <a:r>
              <a:rPr lang="nl-NL" sz="1200" dirty="0">
                <a:latin typeface="Arial" panose="020B0604020202020204" pitchFamily="34" charset="0"/>
                <a:cs typeface="Arial" panose="020B0604020202020204" pitchFamily="34" charset="0"/>
              </a:rPr>
              <a:t> J. </a:t>
            </a:r>
            <a:r>
              <a:rPr lang="nl-NL" sz="1200" dirty="0" err="1">
                <a:latin typeface="Arial" panose="020B0604020202020204" pitchFamily="34" charset="0"/>
                <a:cs typeface="Arial" panose="020B0604020202020204" pitchFamily="34" charset="0"/>
              </a:rPr>
              <a:t>Improved</a:t>
            </a:r>
            <a:r>
              <a:rPr lang="nl-NL" sz="1200" dirty="0">
                <a:latin typeface="Arial" panose="020B0604020202020204" pitchFamily="34" charset="0"/>
                <a:cs typeface="Arial" panose="020B0604020202020204" pitchFamily="34" charset="0"/>
              </a:rPr>
              <a:t> hand </a:t>
            </a:r>
            <a:r>
              <a:rPr lang="nl-NL" sz="1200" dirty="0" err="1">
                <a:latin typeface="Arial" panose="020B0604020202020204" pitchFamily="34" charset="0"/>
                <a:cs typeface="Arial" panose="020B0604020202020204" pitchFamily="34" charset="0"/>
              </a:rPr>
              <a:t>hygiene</a:t>
            </a:r>
            <a:r>
              <a:rPr lang="nl-NL" sz="1200" dirty="0">
                <a:latin typeface="Arial" panose="020B0604020202020204" pitchFamily="34" charset="0"/>
                <a:cs typeface="Arial" panose="020B0604020202020204" pitchFamily="34" charset="0"/>
              </a:rPr>
              <a:t> compliance </a:t>
            </a:r>
            <a:r>
              <a:rPr lang="nl-NL" sz="1200" dirty="0" err="1">
                <a:latin typeface="Arial" panose="020B0604020202020204" pitchFamily="34" charset="0"/>
                <a:cs typeface="Arial" panose="020B0604020202020204" pitchFamily="34" charset="0"/>
              </a:rPr>
              <a:t>after</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eliminating</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mandatory</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glove</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use</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from</a:t>
            </a:r>
            <a:r>
              <a:rPr lang="nl-NL" sz="1200" dirty="0">
                <a:latin typeface="Arial" panose="020B0604020202020204" pitchFamily="34" charset="0"/>
                <a:cs typeface="Arial" panose="020B0604020202020204" pitchFamily="34" charset="0"/>
              </a:rPr>
              <a:t> contact </a:t>
            </a:r>
            <a:r>
              <a:rPr lang="nl-NL" sz="1200" dirty="0" err="1">
                <a:latin typeface="Arial" panose="020B0604020202020204" pitchFamily="34" charset="0"/>
                <a:cs typeface="Arial" panose="020B0604020202020204" pitchFamily="34" charset="0"/>
              </a:rPr>
              <a:t>precautions</a:t>
            </a:r>
            <a:r>
              <a:rPr lang="nl-NL" sz="1200" dirty="0">
                <a:latin typeface="Arial" panose="020B0604020202020204" pitchFamily="34" charset="0"/>
                <a:cs typeface="Arial" panose="020B0604020202020204" pitchFamily="34" charset="0"/>
              </a:rPr>
              <a:t>-Is </a:t>
            </a:r>
            <a:r>
              <a:rPr lang="nl-NL" sz="1200" dirty="0" err="1">
                <a:latin typeface="Arial" panose="020B0604020202020204" pitchFamily="34" charset="0"/>
                <a:cs typeface="Arial" panose="020B0604020202020204" pitchFamily="34" charset="0"/>
              </a:rPr>
              <a:t>less</a:t>
            </a:r>
            <a:r>
              <a:rPr lang="nl-NL" sz="1200" dirty="0">
                <a:latin typeface="Arial" panose="020B0604020202020204" pitchFamily="34" charset="0"/>
                <a:cs typeface="Arial" panose="020B0604020202020204" pitchFamily="34" charset="0"/>
              </a:rPr>
              <a:t> more? American Journal of </a:t>
            </a:r>
            <a:r>
              <a:rPr lang="nl-NL" sz="1200" dirty="0" err="1">
                <a:latin typeface="Arial" panose="020B0604020202020204" pitchFamily="34" charset="0"/>
                <a:cs typeface="Arial" panose="020B0604020202020204" pitchFamily="34" charset="0"/>
              </a:rPr>
              <a:t>Infection</a:t>
            </a:r>
            <a:r>
              <a:rPr lang="nl-NL" sz="1200" dirty="0">
                <a:latin typeface="Arial" panose="020B0604020202020204" pitchFamily="34" charset="0"/>
                <a:cs typeface="Arial" panose="020B0604020202020204" pitchFamily="34" charset="0"/>
              </a:rPr>
              <a:t> Control. 2015; 43(9): 922–927. </a:t>
            </a:r>
            <a:r>
              <a:rPr lang="nl-NL" sz="1200" dirty="0">
                <a:latin typeface="Arial" panose="020B0604020202020204" pitchFamily="34" charset="0"/>
                <a:cs typeface="Arial" panose="020B0604020202020204" pitchFamily="34" charset="0"/>
                <a:hlinkClick r:id="rId10"/>
              </a:rPr>
              <a:t>https://doi.org/10.1016/j.ajic.2015.05.019</a:t>
            </a:r>
            <a:r>
              <a:rPr lang="nl-NL" sz="1200" dirty="0">
                <a:latin typeface="Arial" panose="020B0604020202020204" pitchFamily="34" charset="0"/>
                <a:cs typeface="Arial" panose="020B0604020202020204" pitchFamily="34" charset="0"/>
              </a:rPr>
              <a:t> </a:t>
            </a:r>
          </a:p>
          <a:p>
            <a:pPr marL="228600" indent="-228600">
              <a:buFont typeface="+mj-lt"/>
              <a:buAutoNum type="arabicPeriod"/>
            </a:pPr>
            <a:r>
              <a:rPr lang="nl-NL" sz="1200" dirty="0" err="1">
                <a:latin typeface="Arial" panose="020B0604020202020204" pitchFamily="34" charset="0"/>
                <a:cs typeface="Arial" panose="020B0604020202020204" pitchFamily="34" charset="0"/>
              </a:rPr>
              <a:t>Teesing</a:t>
            </a:r>
            <a:r>
              <a:rPr lang="nl-NL" sz="1200" dirty="0">
                <a:latin typeface="Arial" panose="020B0604020202020204" pitchFamily="34" charset="0"/>
                <a:cs typeface="Arial" panose="020B0604020202020204" pitchFamily="34" charset="0"/>
              </a:rPr>
              <a:t> GR, </a:t>
            </a:r>
            <a:r>
              <a:rPr lang="nl-NL" sz="1200" dirty="0" err="1">
                <a:latin typeface="Arial" panose="020B0604020202020204" pitchFamily="34" charset="0"/>
                <a:cs typeface="Arial" panose="020B0604020202020204" pitchFamily="34" charset="0"/>
              </a:rPr>
              <a:t>Richardus</a:t>
            </a:r>
            <a:r>
              <a:rPr lang="nl-NL" sz="1200" dirty="0">
                <a:latin typeface="Arial" panose="020B0604020202020204" pitchFamily="34" charset="0"/>
                <a:cs typeface="Arial" panose="020B0604020202020204" pitchFamily="34" charset="0"/>
              </a:rPr>
              <a:t> JH, Erasmus V, </a:t>
            </a:r>
            <a:r>
              <a:rPr lang="nl-NL" sz="1200" dirty="0" err="1">
                <a:latin typeface="Arial" panose="020B0604020202020204" pitchFamily="34" charset="0"/>
                <a:cs typeface="Arial" panose="020B0604020202020204" pitchFamily="34" charset="0"/>
              </a:rPr>
              <a:t>Petrignani</a:t>
            </a:r>
            <a:r>
              <a:rPr lang="nl-NL" sz="1200" dirty="0">
                <a:latin typeface="Arial" panose="020B0604020202020204" pitchFamily="34" charset="0"/>
                <a:cs typeface="Arial" panose="020B0604020202020204" pitchFamily="34" charset="0"/>
              </a:rPr>
              <a:t> M, Koopmans MPG, Vos MC, et al. Hand </a:t>
            </a:r>
            <a:r>
              <a:rPr lang="nl-NL" sz="1200" dirty="0" err="1">
                <a:latin typeface="Arial" panose="020B0604020202020204" pitchFamily="34" charset="0"/>
                <a:cs typeface="Arial" panose="020B0604020202020204" pitchFamily="34" charset="0"/>
              </a:rPr>
              <a:t>hygiene</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and</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glove</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use</a:t>
            </a:r>
            <a:r>
              <a:rPr lang="nl-NL" sz="1200" dirty="0">
                <a:latin typeface="Arial" panose="020B0604020202020204" pitchFamily="34" charset="0"/>
                <a:cs typeface="Arial" panose="020B0604020202020204" pitchFamily="34" charset="0"/>
              </a:rPr>
              <a:t> in </a:t>
            </a:r>
            <a:r>
              <a:rPr lang="nl-NL" sz="1200" dirty="0" err="1">
                <a:latin typeface="Arial" panose="020B0604020202020204" pitchFamily="34" charset="0"/>
                <a:cs typeface="Arial" panose="020B0604020202020204" pitchFamily="34" charset="0"/>
              </a:rPr>
              <a:t>nursing</a:t>
            </a:r>
            <a:r>
              <a:rPr lang="nl-NL" sz="1200" dirty="0">
                <a:latin typeface="Arial" panose="020B0604020202020204" pitchFamily="34" charset="0"/>
                <a:cs typeface="Arial" panose="020B0604020202020204" pitchFamily="34" charset="0"/>
              </a:rPr>
              <a:t> homes </a:t>
            </a:r>
            <a:r>
              <a:rPr lang="nl-NL" sz="1200" dirty="0" err="1">
                <a:latin typeface="Arial" panose="020B0604020202020204" pitchFamily="34" charset="0"/>
                <a:cs typeface="Arial" panose="020B0604020202020204" pitchFamily="34" charset="0"/>
              </a:rPr>
              <a:t>before</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and</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after</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an</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intervention</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Infection</a:t>
            </a:r>
            <a:r>
              <a:rPr lang="nl-NL" sz="1200" dirty="0">
                <a:latin typeface="Arial" panose="020B0604020202020204" pitchFamily="34" charset="0"/>
                <a:cs typeface="Arial" panose="020B0604020202020204" pitchFamily="34" charset="0"/>
              </a:rPr>
              <a:t> Control </a:t>
            </a:r>
            <a:r>
              <a:rPr lang="nl-NL" sz="1200" dirty="0" err="1">
                <a:latin typeface="Arial" panose="020B0604020202020204" pitchFamily="34" charset="0"/>
                <a:cs typeface="Arial" panose="020B0604020202020204" pitchFamily="34" charset="0"/>
              </a:rPr>
              <a:t>and</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Hospital</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Epidemiology</a:t>
            </a:r>
            <a:r>
              <a:rPr lang="nl-NL" sz="1200" dirty="0">
                <a:latin typeface="Arial" panose="020B0604020202020204" pitchFamily="34" charset="0"/>
                <a:cs typeface="Arial" panose="020B0604020202020204" pitchFamily="34" charset="0"/>
              </a:rPr>
              <a:t>. 2021; 42(12): 1511–1513. </a:t>
            </a:r>
            <a:r>
              <a:rPr lang="nl-NL" sz="1200" dirty="0">
                <a:latin typeface="Arial" panose="020B0604020202020204" pitchFamily="34" charset="0"/>
                <a:cs typeface="Arial" panose="020B0604020202020204" pitchFamily="34" charset="0"/>
                <a:hlinkClick r:id="rId11"/>
              </a:rPr>
              <a:t>https://doi.org/10.1017/ice.2020.1415</a:t>
            </a:r>
            <a:r>
              <a:rPr lang="nl-NL" sz="1200" dirty="0">
                <a:latin typeface="Arial" panose="020B0604020202020204" pitchFamily="34" charset="0"/>
                <a:cs typeface="Arial" panose="020B0604020202020204" pitchFamily="34" charset="0"/>
              </a:rPr>
              <a:t> </a:t>
            </a:r>
          </a:p>
          <a:p>
            <a:pPr marL="228600" indent="-228600">
              <a:buFont typeface="+mj-lt"/>
              <a:buAutoNum type="arabicPeriod"/>
            </a:pPr>
            <a:r>
              <a:rPr lang="nl-NL" sz="1200" dirty="0">
                <a:latin typeface="Arial" panose="020B0604020202020204" pitchFamily="34" charset="0"/>
                <a:cs typeface="Arial" panose="020B0604020202020204" pitchFamily="34" charset="0"/>
              </a:rPr>
              <a:t>World Health </a:t>
            </a:r>
            <a:r>
              <a:rPr lang="nl-NL" sz="1200" dirty="0" err="1">
                <a:latin typeface="Arial" panose="020B0604020202020204" pitchFamily="34" charset="0"/>
                <a:cs typeface="Arial" panose="020B0604020202020204" pitchFamily="34" charset="0"/>
              </a:rPr>
              <a:t>Organisation</a:t>
            </a:r>
            <a:r>
              <a:rPr lang="nl-NL" sz="1200" dirty="0">
                <a:latin typeface="Arial" panose="020B0604020202020204" pitchFamily="34" charset="0"/>
                <a:cs typeface="Arial" panose="020B0604020202020204" pitchFamily="34" charset="0"/>
              </a:rPr>
              <a:t>. WHO </a:t>
            </a:r>
            <a:r>
              <a:rPr lang="nl-NL" sz="1200" dirty="0" err="1">
                <a:latin typeface="Arial" panose="020B0604020202020204" pitchFamily="34" charset="0"/>
                <a:cs typeface="Arial" panose="020B0604020202020204" pitchFamily="34" charset="0"/>
              </a:rPr>
              <a:t>guidelines</a:t>
            </a:r>
            <a:r>
              <a:rPr lang="nl-NL" sz="1200" dirty="0">
                <a:latin typeface="Arial" panose="020B0604020202020204" pitchFamily="34" charset="0"/>
                <a:cs typeface="Arial" panose="020B0604020202020204" pitchFamily="34" charset="0"/>
              </a:rPr>
              <a:t> on hand </a:t>
            </a:r>
            <a:r>
              <a:rPr lang="nl-NL" sz="1200" dirty="0" err="1">
                <a:latin typeface="Arial" panose="020B0604020202020204" pitchFamily="34" charset="0"/>
                <a:cs typeface="Arial" panose="020B0604020202020204" pitchFamily="34" charset="0"/>
              </a:rPr>
              <a:t>hygiene</a:t>
            </a:r>
            <a:r>
              <a:rPr lang="nl-NL" sz="1200" dirty="0">
                <a:latin typeface="Arial" panose="020B0604020202020204" pitchFamily="34" charset="0"/>
                <a:cs typeface="Arial" panose="020B0604020202020204" pitchFamily="34" charset="0"/>
              </a:rPr>
              <a:t> in health care. WHO. 2009. </a:t>
            </a:r>
            <a:r>
              <a:rPr lang="nl-NL" sz="1200" dirty="0">
                <a:latin typeface="Arial" panose="020B0604020202020204" pitchFamily="34" charset="0"/>
                <a:cs typeface="Arial" panose="020B0604020202020204" pitchFamily="34" charset="0"/>
                <a:hlinkClick r:id="rId12"/>
              </a:rPr>
              <a:t>https://www.who.int/publications-detail-redirect/9789241597906</a:t>
            </a:r>
            <a:r>
              <a:rPr lang="nl-NL" sz="1200" dirty="0">
                <a:latin typeface="Arial" panose="020B0604020202020204" pitchFamily="34" charset="0"/>
                <a:cs typeface="Arial" panose="020B0604020202020204" pitchFamily="34" charset="0"/>
              </a:rPr>
              <a:t> </a:t>
            </a:r>
          </a:p>
          <a:p>
            <a:pPr marL="228600" indent="-228600">
              <a:buFont typeface="+mj-lt"/>
              <a:buAutoNum type="arabicPeriod"/>
            </a:pPr>
            <a:r>
              <a:rPr lang="nl-NL" sz="1200" dirty="0">
                <a:latin typeface="Arial" panose="020B0604020202020204" pitchFamily="34" charset="0"/>
                <a:cs typeface="Arial" panose="020B0604020202020204" pitchFamily="34" charset="0"/>
              </a:rPr>
              <a:t>Dunn H, Wilson N, Leonard A. A </a:t>
            </a:r>
            <a:r>
              <a:rPr lang="nl-NL" sz="1200" dirty="0" err="1">
                <a:latin typeface="Arial" panose="020B0604020202020204" pitchFamily="34" charset="0"/>
                <a:cs typeface="Arial" panose="020B0604020202020204" pitchFamily="34" charset="0"/>
              </a:rPr>
              <a:t>programme</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to</a:t>
            </a:r>
            <a:r>
              <a:rPr lang="nl-NL" sz="1200" dirty="0">
                <a:latin typeface="Arial" panose="020B0604020202020204" pitchFamily="34" charset="0"/>
                <a:cs typeface="Arial" panose="020B0604020202020204" pitchFamily="34" charset="0"/>
              </a:rPr>
              <a:t> cut </a:t>
            </a:r>
            <a:r>
              <a:rPr lang="nl-NL" sz="1200" dirty="0" err="1">
                <a:latin typeface="Arial" panose="020B0604020202020204" pitchFamily="34" charset="0"/>
                <a:cs typeface="Arial" panose="020B0604020202020204" pitchFamily="34" charset="0"/>
              </a:rPr>
              <a:t>inappropriate</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use</a:t>
            </a:r>
            <a:r>
              <a:rPr lang="nl-NL" sz="1200" dirty="0">
                <a:latin typeface="Arial" panose="020B0604020202020204" pitchFamily="34" charset="0"/>
                <a:cs typeface="Arial" panose="020B0604020202020204" pitchFamily="34" charset="0"/>
              </a:rPr>
              <a:t> of non-</a:t>
            </a:r>
            <a:r>
              <a:rPr lang="nl-NL" sz="1200" dirty="0" err="1">
                <a:latin typeface="Arial" panose="020B0604020202020204" pitchFamily="34" charset="0"/>
                <a:cs typeface="Arial" panose="020B0604020202020204" pitchFamily="34" charset="0"/>
              </a:rPr>
              <a:t>sterile</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medical</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gloves</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Nursing</a:t>
            </a:r>
            <a:r>
              <a:rPr lang="nl-NL" sz="1200" dirty="0">
                <a:latin typeface="Arial" panose="020B0604020202020204" pitchFamily="34" charset="0"/>
                <a:cs typeface="Arial" panose="020B0604020202020204" pitchFamily="34" charset="0"/>
              </a:rPr>
              <a:t> Times. 2019; 115(9): 18–20.</a:t>
            </a:r>
          </a:p>
          <a:p>
            <a:pPr marL="228600" indent="-228600">
              <a:buFont typeface="+mj-lt"/>
              <a:buAutoNum type="arabicPeriod"/>
            </a:pPr>
            <a:r>
              <a:rPr lang="nl-NL" sz="1200" dirty="0" err="1">
                <a:latin typeface="Arial" panose="020B0604020202020204" pitchFamily="34" charset="0"/>
                <a:cs typeface="Arial" panose="020B0604020202020204" pitchFamily="34" charset="0"/>
              </a:rPr>
              <a:t>Hübner</a:t>
            </a:r>
            <a:r>
              <a:rPr lang="nl-NL" sz="1200" dirty="0">
                <a:latin typeface="Arial" panose="020B0604020202020204" pitchFamily="34" charset="0"/>
                <a:cs typeface="Arial" panose="020B0604020202020204" pitchFamily="34" charset="0"/>
              </a:rPr>
              <a:t> NO, </a:t>
            </a:r>
            <a:r>
              <a:rPr lang="nl-NL" sz="1200" dirty="0" err="1">
                <a:latin typeface="Arial" panose="020B0604020202020204" pitchFamily="34" charset="0"/>
                <a:cs typeface="Arial" panose="020B0604020202020204" pitchFamily="34" charset="0"/>
              </a:rPr>
              <a:t>Goerdt</a:t>
            </a:r>
            <a:r>
              <a:rPr lang="nl-NL" sz="1200" dirty="0">
                <a:latin typeface="Arial" panose="020B0604020202020204" pitchFamily="34" charset="0"/>
                <a:cs typeface="Arial" panose="020B0604020202020204" pitchFamily="34" charset="0"/>
              </a:rPr>
              <a:t> AM, </a:t>
            </a:r>
            <a:r>
              <a:rPr lang="nl-NL" sz="1200" dirty="0" err="1">
                <a:latin typeface="Arial" panose="020B0604020202020204" pitchFamily="34" charset="0"/>
                <a:cs typeface="Arial" panose="020B0604020202020204" pitchFamily="34" charset="0"/>
              </a:rPr>
              <a:t>Mannerow</a:t>
            </a:r>
            <a:r>
              <a:rPr lang="nl-NL" sz="1200" dirty="0">
                <a:latin typeface="Arial" panose="020B0604020202020204" pitchFamily="34" charset="0"/>
                <a:cs typeface="Arial" panose="020B0604020202020204" pitchFamily="34" charset="0"/>
              </a:rPr>
              <a:t> A, </a:t>
            </a:r>
            <a:r>
              <a:rPr lang="nl-NL" sz="1200" dirty="0" err="1">
                <a:latin typeface="Arial" panose="020B0604020202020204" pitchFamily="34" charset="0"/>
                <a:cs typeface="Arial" panose="020B0604020202020204" pitchFamily="34" charset="0"/>
              </a:rPr>
              <a:t>Pohrt</a:t>
            </a:r>
            <a:r>
              <a:rPr lang="nl-NL" sz="1200" dirty="0">
                <a:latin typeface="Arial" panose="020B0604020202020204" pitchFamily="34" charset="0"/>
                <a:cs typeface="Arial" panose="020B0604020202020204" pitchFamily="34" charset="0"/>
              </a:rPr>
              <a:t> U, </a:t>
            </a:r>
            <a:r>
              <a:rPr lang="nl-NL" sz="1200" dirty="0" err="1">
                <a:latin typeface="Arial" panose="020B0604020202020204" pitchFamily="34" charset="0"/>
                <a:cs typeface="Arial" panose="020B0604020202020204" pitchFamily="34" charset="0"/>
              </a:rPr>
              <a:t>Heidecke</a:t>
            </a:r>
            <a:r>
              <a:rPr lang="nl-NL" sz="1200" dirty="0">
                <a:latin typeface="Arial" panose="020B0604020202020204" pitchFamily="34" charset="0"/>
                <a:cs typeface="Arial" panose="020B0604020202020204" pitchFamily="34" charset="0"/>
              </a:rPr>
              <a:t> CD, Kramer A. The </a:t>
            </a:r>
            <a:r>
              <a:rPr lang="nl-NL" sz="1200" dirty="0" err="1">
                <a:latin typeface="Arial" panose="020B0604020202020204" pitchFamily="34" charset="0"/>
                <a:cs typeface="Arial" panose="020B0604020202020204" pitchFamily="34" charset="0"/>
              </a:rPr>
              <a:t>durability</a:t>
            </a:r>
            <a:r>
              <a:rPr lang="nl-NL" sz="1200" dirty="0">
                <a:latin typeface="Arial" panose="020B0604020202020204" pitchFamily="34" charset="0"/>
                <a:cs typeface="Arial" panose="020B0604020202020204" pitchFamily="34" charset="0"/>
              </a:rPr>
              <a:t> of examination </a:t>
            </a:r>
            <a:r>
              <a:rPr lang="nl-NL" sz="1200" dirty="0" err="1">
                <a:latin typeface="Arial" panose="020B0604020202020204" pitchFamily="34" charset="0"/>
                <a:cs typeface="Arial" panose="020B0604020202020204" pitchFamily="34" charset="0"/>
              </a:rPr>
              <a:t>gloves</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used</a:t>
            </a:r>
            <a:r>
              <a:rPr lang="nl-NL" sz="1200" dirty="0">
                <a:latin typeface="Arial" panose="020B0604020202020204" pitchFamily="34" charset="0"/>
                <a:cs typeface="Arial" panose="020B0604020202020204" pitchFamily="34" charset="0"/>
              </a:rPr>
              <a:t> on intensive care units. BMC Infect Dis. 2013; 13: 226. </a:t>
            </a:r>
            <a:r>
              <a:rPr lang="nl-NL" sz="1200" dirty="0" err="1">
                <a:latin typeface="Arial" panose="020B0604020202020204" pitchFamily="34" charset="0"/>
                <a:cs typeface="Arial" panose="020B0604020202020204" pitchFamily="34" charset="0"/>
              </a:rPr>
              <a:t>doi</a:t>
            </a:r>
            <a:r>
              <a:rPr lang="nl-NL" sz="1200" dirty="0">
                <a:latin typeface="Arial" panose="020B0604020202020204" pitchFamily="34" charset="0"/>
                <a:cs typeface="Arial" panose="020B0604020202020204" pitchFamily="34" charset="0"/>
              </a:rPr>
              <a:t>: 10.1186/1471-2334-13-226. PMID: 23687937; PMCID: PMC3666964.</a:t>
            </a:r>
          </a:p>
          <a:p>
            <a:pPr marL="228600" indent="-228600">
              <a:buFont typeface="+mj-lt"/>
              <a:buAutoNum type="arabicPeriod"/>
            </a:pPr>
            <a:r>
              <a:rPr lang="nl-NL" sz="1200" dirty="0">
                <a:latin typeface="Arial" panose="020B0604020202020204" pitchFamily="34" charset="0"/>
                <a:cs typeface="Arial" panose="020B0604020202020204" pitchFamily="34" charset="0"/>
              </a:rPr>
              <a:t>Lindberg M, </a:t>
            </a:r>
            <a:r>
              <a:rPr lang="nl-NL" sz="1200" dirty="0" err="1">
                <a:latin typeface="Arial" panose="020B0604020202020204" pitchFamily="34" charset="0"/>
                <a:cs typeface="Arial" panose="020B0604020202020204" pitchFamily="34" charset="0"/>
              </a:rPr>
              <a:t>Skytt</a:t>
            </a:r>
            <a:r>
              <a:rPr lang="nl-NL" sz="1200" dirty="0">
                <a:latin typeface="Arial" panose="020B0604020202020204" pitchFamily="34" charset="0"/>
                <a:cs typeface="Arial" panose="020B0604020202020204" pitchFamily="34" charset="0"/>
              </a:rPr>
              <a:t> B, Lindberg M. </a:t>
            </a:r>
            <a:r>
              <a:rPr lang="nl-NL" sz="1200" dirty="0" err="1">
                <a:latin typeface="Arial" panose="020B0604020202020204" pitchFamily="34" charset="0"/>
                <a:cs typeface="Arial" panose="020B0604020202020204" pitchFamily="34" charset="0"/>
              </a:rPr>
              <a:t>Continued</a:t>
            </a:r>
            <a:r>
              <a:rPr lang="nl-NL" sz="1200" dirty="0">
                <a:latin typeface="Arial" panose="020B0604020202020204" pitchFamily="34" charset="0"/>
                <a:cs typeface="Arial" panose="020B0604020202020204" pitchFamily="34" charset="0"/>
              </a:rPr>
              <a:t> </a:t>
            </a:r>
            <a:r>
              <a:rPr lang="nl-NL" sz="1200" dirty="0" err="1">
                <a:latin typeface="Arial" panose="020B0604020202020204" pitchFamily="34" charset="0"/>
                <a:cs typeface="Arial" panose="020B0604020202020204" pitchFamily="34" charset="0"/>
              </a:rPr>
              <a:t>wearing</a:t>
            </a:r>
            <a:r>
              <a:rPr lang="nl-NL" sz="1200" dirty="0">
                <a:latin typeface="Arial" panose="020B0604020202020204" pitchFamily="34" charset="0"/>
                <a:cs typeface="Arial" panose="020B0604020202020204" pitchFamily="34" charset="0"/>
              </a:rPr>
              <a:t> of </a:t>
            </a:r>
            <a:r>
              <a:rPr lang="nl-NL" sz="1200" dirty="0" err="1">
                <a:latin typeface="Arial" panose="020B0604020202020204" pitchFamily="34" charset="0"/>
                <a:cs typeface="Arial" panose="020B0604020202020204" pitchFamily="34" charset="0"/>
              </a:rPr>
              <a:t>gloves</a:t>
            </a:r>
            <a:r>
              <a:rPr lang="nl-NL" sz="1200" dirty="0">
                <a:latin typeface="Arial" panose="020B0604020202020204" pitchFamily="34" charset="0"/>
                <a:cs typeface="Arial" panose="020B0604020202020204" pitchFamily="34" charset="0"/>
              </a:rPr>
              <a:t>: a risk </a:t>
            </a:r>
            <a:r>
              <a:rPr lang="nl-NL" sz="1200" dirty="0" err="1">
                <a:latin typeface="Arial" panose="020B0604020202020204" pitchFamily="34" charset="0"/>
                <a:cs typeface="Arial" panose="020B0604020202020204" pitchFamily="34" charset="0"/>
              </a:rPr>
              <a:t>behaviour</a:t>
            </a:r>
            <a:r>
              <a:rPr lang="nl-NL" sz="1200" dirty="0">
                <a:latin typeface="Arial" panose="020B0604020202020204" pitchFamily="34" charset="0"/>
                <a:cs typeface="Arial" panose="020B0604020202020204" pitchFamily="34" charset="0"/>
              </a:rPr>
              <a:t> in </a:t>
            </a:r>
            <a:r>
              <a:rPr lang="nl-NL" sz="1200" dirty="0" err="1">
                <a:latin typeface="Arial" panose="020B0604020202020204" pitchFamily="34" charset="0"/>
                <a:cs typeface="Arial" panose="020B0604020202020204" pitchFamily="34" charset="0"/>
              </a:rPr>
              <a:t>patient</a:t>
            </a:r>
            <a:r>
              <a:rPr lang="nl-NL" sz="1200" dirty="0">
                <a:latin typeface="Arial" panose="020B0604020202020204" pitchFamily="34" charset="0"/>
                <a:cs typeface="Arial" panose="020B0604020202020204" pitchFamily="34" charset="0"/>
              </a:rPr>
              <a:t> care. </a:t>
            </a:r>
            <a:r>
              <a:rPr lang="nl-NL" sz="1200" dirty="0" err="1">
                <a:latin typeface="Arial" panose="020B0604020202020204" pitchFamily="34" charset="0"/>
                <a:cs typeface="Arial" panose="020B0604020202020204" pitchFamily="34" charset="0"/>
              </a:rPr>
              <a:t>Infection</a:t>
            </a:r>
            <a:r>
              <a:rPr lang="nl-NL" sz="1200" dirty="0">
                <a:latin typeface="Arial" panose="020B0604020202020204" pitchFamily="34" charset="0"/>
                <a:cs typeface="Arial" panose="020B0604020202020204" pitchFamily="34" charset="0"/>
              </a:rPr>
              <a:t> Prevention in </a:t>
            </a:r>
            <a:r>
              <a:rPr lang="nl-NL" sz="1200" dirty="0" err="1">
                <a:latin typeface="Arial" panose="020B0604020202020204" pitchFamily="34" charset="0"/>
                <a:cs typeface="Arial" panose="020B0604020202020204" pitchFamily="34" charset="0"/>
              </a:rPr>
              <a:t>Practice</a:t>
            </a:r>
            <a:r>
              <a:rPr lang="nl-NL" sz="1200" dirty="0">
                <a:latin typeface="Arial" panose="020B0604020202020204" pitchFamily="34" charset="0"/>
                <a:cs typeface="Arial" panose="020B0604020202020204" pitchFamily="34" charset="0"/>
              </a:rPr>
              <a:t>. 2020; 2(4): 100091, ISSN 2590-0889. </a:t>
            </a:r>
            <a:r>
              <a:rPr lang="nl-NL" sz="1200" dirty="0">
                <a:latin typeface="Arial" panose="020B0604020202020204" pitchFamily="34" charset="0"/>
                <a:cs typeface="Arial" panose="020B0604020202020204" pitchFamily="34" charset="0"/>
                <a:hlinkClick r:id="rId13"/>
              </a:rPr>
              <a:t>https://doi.org/10.1016/j.infpip.2020.100091</a:t>
            </a:r>
            <a:r>
              <a:rPr lang="nl-NL" sz="1200" dirty="0">
                <a:latin typeface="Arial" panose="020B0604020202020204" pitchFamily="34" charset="0"/>
                <a:cs typeface="Arial" panose="020B0604020202020204" pitchFamily="34" charset="0"/>
              </a:rPr>
              <a:t>.  </a:t>
            </a:r>
          </a:p>
          <a:p>
            <a:pPr marL="228600" indent="-228600">
              <a:buFont typeface="+mj-lt"/>
              <a:buAutoNum type="arabicPeriod"/>
            </a:pPr>
            <a:r>
              <a:rPr lang="nl-NL" sz="1200" dirty="0">
                <a:latin typeface="Arial" panose="020B0604020202020204" pitchFamily="34" charset="0"/>
                <a:cs typeface="Arial" panose="020B0604020202020204" pitchFamily="34" charset="0"/>
              </a:rPr>
              <a:t>Oosterhuis T, Piebenga WP, </a:t>
            </a:r>
            <a:r>
              <a:rPr lang="nl-NL" sz="1200" dirty="0" err="1">
                <a:latin typeface="Arial" panose="020B0604020202020204" pitchFamily="34" charset="0"/>
                <a:cs typeface="Arial" panose="020B0604020202020204" pitchFamily="34" charset="0"/>
              </a:rPr>
              <a:t>Jungbauer</a:t>
            </a:r>
            <a:r>
              <a:rPr lang="nl-NL" sz="1200" dirty="0">
                <a:latin typeface="Arial" panose="020B0604020202020204" pitchFamily="34" charset="0"/>
                <a:cs typeface="Arial" panose="020B0604020202020204" pitchFamily="34" charset="0"/>
              </a:rPr>
              <a:t> FHW, Bakker JG, Bosma FG, </a:t>
            </a:r>
            <a:r>
              <a:rPr lang="nl-NL" sz="1200" dirty="0" err="1">
                <a:latin typeface="Arial" panose="020B0604020202020204" pitchFamily="34" charset="0"/>
                <a:cs typeface="Arial" panose="020B0604020202020204" pitchFamily="34" charset="0"/>
              </a:rPr>
              <a:t>Kezic</a:t>
            </a:r>
            <a:r>
              <a:rPr lang="nl-NL" sz="1200" dirty="0">
                <a:latin typeface="Arial" panose="020B0604020202020204" pitchFamily="34" charset="0"/>
                <a:cs typeface="Arial" panose="020B0604020202020204" pitchFamily="34" charset="0"/>
              </a:rPr>
              <a:t> S et al. Achtergronddocument bij de richtlijn contacteczeem. Preventie, behandeling en begeleiding door de bedrijfsarts. Nederlandse Vereniging voor Arbeids- en Bedrijfsgeneeskunde. 2020.</a:t>
            </a:r>
          </a:p>
          <a:p>
            <a:pPr marL="0" indent="0">
              <a:buFont typeface="Arial" panose="020B0604020202020204" pitchFamily="34" charset="0"/>
              <a:buNone/>
            </a:pPr>
            <a:endParaRPr lang="nl-NL" sz="1200" dirty="0">
              <a:latin typeface="Arial" panose="020B0604020202020204" pitchFamily="34" charset="0"/>
              <a:cs typeface="Arial" panose="020B0604020202020204" pitchFamily="34" charset="0"/>
            </a:endParaRPr>
          </a:p>
        </p:txBody>
      </p:sp>
      <p:cxnSp>
        <p:nvCxnSpPr>
          <p:cNvPr id="2" name="Rechte verbindingslijn 1">
            <a:extLst>
              <a:ext uri="{FF2B5EF4-FFF2-40B4-BE49-F238E27FC236}">
                <a16:creationId xmlns:a16="http://schemas.microsoft.com/office/drawing/2014/main" id="{007DC061-BA79-95DD-50A0-5B148FCAE5D6}"/>
              </a:ext>
            </a:extLst>
          </p:cNvPr>
          <p:cNvCxnSpPr>
            <a:cxnSpLocks/>
          </p:cNvCxnSpPr>
          <p:nvPr/>
        </p:nvCxnSpPr>
        <p:spPr>
          <a:xfrm>
            <a:off x="471487" y="698051"/>
            <a:ext cx="5915025" cy="0"/>
          </a:xfrm>
          <a:prstGeom prst="line">
            <a:avLst/>
          </a:prstGeom>
        </p:spPr>
        <p:style>
          <a:lnRef idx="1">
            <a:schemeClr val="accent3"/>
          </a:lnRef>
          <a:fillRef idx="0">
            <a:schemeClr val="accent3"/>
          </a:fillRef>
          <a:effectRef idx="0">
            <a:schemeClr val="accent3"/>
          </a:effectRef>
          <a:fontRef idx="minor">
            <a:schemeClr val="tx1"/>
          </a:fontRef>
        </p:style>
      </p:cxnSp>
      <p:pic>
        <p:nvPicPr>
          <p:cNvPr id="5" name="Tijdelijke aanduiding voor inhoud 4" descr="Afbeelding met tekst, Lettertype, logo, Graphics&#10;&#10;Automatisch gegenereerde beschrijving">
            <a:extLst>
              <a:ext uri="{FF2B5EF4-FFF2-40B4-BE49-F238E27FC236}">
                <a16:creationId xmlns:a16="http://schemas.microsoft.com/office/drawing/2014/main" id="{55043B0A-3B1A-01C3-6D6D-4000037BFBAE}"/>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5191811" y="9485193"/>
            <a:ext cx="1666189" cy="369155"/>
          </a:xfrm>
          <a:prstGeom prst="rect">
            <a:avLst/>
          </a:prstGeom>
        </p:spPr>
      </p:pic>
    </p:spTree>
    <p:extLst>
      <p:ext uri="{BB962C8B-B14F-4D97-AF65-F5344CB8AC3E}">
        <p14:creationId xmlns:p14="http://schemas.microsoft.com/office/powerpoint/2010/main" val="1668780655"/>
      </p:ext>
    </p:extLst>
  </p:cSld>
  <p:clrMapOvr>
    <a:masterClrMapping/>
  </p:clrMapOvr>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TotalTime>
  <Words>1861</Words>
  <Application>Microsoft Office PowerPoint</Application>
  <PresentationFormat>A4 (210 x 297 mm)</PresentationFormat>
  <Paragraphs>56</Paragraphs>
  <Slides>5</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5</vt:i4>
      </vt:variant>
    </vt:vector>
  </HeadingPairs>
  <TitlesOfParts>
    <vt:vector size="10" baseType="lpstr">
      <vt:lpstr>Arial</vt:lpstr>
      <vt:lpstr>Calibri</vt:lpstr>
      <vt:lpstr>Calibri Light</vt:lpstr>
      <vt:lpstr>Verdana</vt:lpstr>
      <vt:lpstr>Kantoorthema</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Aling, Anne-Marieke</dc:creator>
  <cp:lastModifiedBy>Vruggink, Daphne</cp:lastModifiedBy>
  <cp:revision>120</cp:revision>
  <cp:lastPrinted>2023-01-05T15:29:13Z</cp:lastPrinted>
  <dcterms:created xsi:type="dcterms:W3CDTF">2022-07-21T09:43:54Z</dcterms:created>
  <dcterms:modified xsi:type="dcterms:W3CDTF">2024-06-17T08:58:03Z</dcterms:modified>
</cp:coreProperties>
</file>