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9" r:id="rId2"/>
    <p:sldId id="270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838"/>
    <a:srgbClr val="005939"/>
    <a:srgbClr val="FF7E79"/>
    <a:srgbClr val="007742"/>
    <a:srgbClr val="009051"/>
    <a:srgbClr val="FF2600"/>
    <a:srgbClr val="009193"/>
    <a:srgbClr val="4E8F00"/>
    <a:srgbClr val="F07D00"/>
    <a:srgbClr val="E956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4" autoAdjust="0"/>
    <p:restoredTop sz="94660"/>
  </p:normalViewPr>
  <p:slideViewPr>
    <p:cSldViewPr snapToGrid="0">
      <p:cViewPr varScale="1">
        <p:scale>
          <a:sx n="78" d="100"/>
          <a:sy n="78" d="100"/>
        </p:scale>
        <p:origin x="30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791D-9E8D-4387-AC91-58E4C4C73F63}" type="datetimeFigureOut">
              <a:rPr lang="nl-NL" smtClean="0"/>
              <a:t>17-6-2024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902C-346B-4A66-A861-20FEC52F58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394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791D-9E8D-4387-AC91-58E4C4C73F63}" type="datetimeFigureOut">
              <a:rPr lang="nl-NL" smtClean="0"/>
              <a:t>17-6-2024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902C-346B-4A66-A861-20FEC52F58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8779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791D-9E8D-4387-AC91-58E4C4C73F63}" type="datetimeFigureOut">
              <a:rPr lang="nl-NL" smtClean="0"/>
              <a:t>17-6-2024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902C-346B-4A66-A861-20FEC52F58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1770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791D-9E8D-4387-AC91-58E4C4C73F63}" type="datetimeFigureOut">
              <a:rPr lang="nl-NL" smtClean="0"/>
              <a:t>17-6-2024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902C-346B-4A66-A861-20FEC52F58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849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791D-9E8D-4387-AC91-58E4C4C73F63}" type="datetimeFigureOut">
              <a:rPr lang="nl-NL" smtClean="0"/>
              <a:t>17-6-2024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902C-346B-4A66-A861-20FEC52F58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0298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791D-9E8D-4387-AC91-58E4C4C73F63}" type="datetimeFigureOut">
              <a:rPr lang="nl-NL" smtClean="0"/>
              <a:t>17-6-2024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902C-346B-4A66-A861-20FEC52F58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3177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791D-9E8D-4387-AC91-58E4C4C73F63}" type="datetimeFigureOut">
              <a:rPr lang="nl-NL" smtClean="0"/>
              <a:t>17-6-2024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902C-346B-4A66-A861-20FEC52F58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468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791D-9E8D-4387-AC91-58E4C4C73F63}" type="datetimeFigureOut">
              <a:rPr lang="nl-NL" smtClean="0"/>
              <a:t>17-6-2024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902C-346B-4A66-A861-20FEC52F58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2888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791D-9E8D-4387-AC91-58E4C4C73F63}" type="datetimeFigureOut">
              <a:rPr lang="nl-NL" smtClean="0"/>
              <a:t>17-6-2024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902C-346B-4A66-A861-20FEC52F58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2928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791D-9E8D-4387-AC91-58E4C4C73F63}" type="datetimeFigureOut">
              <a:rPr lang="nl-NL" smtClean="0"/>
              <a:t>17-6-2024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902C-346B-4A66-A861-20FEC52F58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1262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791D-9E8D-4387-AC91-58E4C4C73F63}" type="datetimeFigureOut">
              <a:rPr lang="nl-NL" smtClean="0"/>
              <a:t>17-6-2024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902C-346B-4A66-A861-20FEC52F58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9001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C791D-9E8D-4387-AC91-58E4C4C73F63}" type="datetimeFigureOut">
              <a:rPr lang="nl-NL" smtClean="0"/>
              <a:t>17-6-2024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A902C-346B-4A66-A861-20FEC52F58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574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18" Type="http://schemas.openxmlformats.org/officeDocument/2006/relationships/image" Target="../media/image10.png"/><Relationship Id="rId26" Type="http://schemas.microsoft.com/office/2007/relationships/hdphoto" Target="../media/hdphoto11.wdp"/><Relationship Id="rId39" Type="http://schemas.openxmlformats.org/officeDocument/2006/relationships/image" Target="../media/image21.png"/><Relationship Id="rId3" Type="http://schemas.openxmlformats.org/officeDocument/2006/relationships/image" Target="../media/image2.png"/><Relationship Id="rId21" Type="http://schemas.openxmlformats.org/officeDocument/2006/relationships/image" Target="../media/image12.png"/><Relationship Id="rId34" Type="http://schemas.microsoft.com/office/2007/relationships/hdphoto" Target="../media/hdphoto15.wdp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7.wdp"/><Relationship Id="rId25" Type="http://schemas.openxmlformats.org/officeDocument/2006/relationships/image" Target="../media/image14.png"/><Relationship Id="rId33" Type="http://schemas.openxmlformats.org/officeDocument/2006/relationships/image" Target="../media/image18.png"/><Relationship Id="rId38" Type="http://schemas.microsoft.com/office/2007/relationships/hdphoto" Target="../media/hdphoto17.wdp"/><Relationship Id="rId2" Type="http://schemas.openxmlformats.org/officeDocument/2006/relationships/image" Target="../media/image1.png"/><Relationship Id="rId16" Type="http://schemas.openxmlformats.org/officeDocument/2006/relationships/image" Target="../media/image9.png"/><Relationship Id="rId20" Type="http://schemas.microsoft.com/office/2007/relationships/hdphoto" Target="../media/hdphoto8.wdp"/><Relationship Id="rId29" Type="http://schemas.openxmlformats.org/officeDocument/2006/relationships/image" Target="../media/image16.png"/><Relationship Id="rId41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24" Type="http://schemas.microsoft.com/office/2007/relationships/hdphoto" Target="../media/hdphoto10.wdp"/><Relationship Id="rId32" Type="http://schemas.microsoft.com/office/2007/relationships/hdphoto" Target="../media/hdphoto14.wdp"/><Relationship Id="rId37" Type="http://schemas.openxmlformats.org/officeDocument/2006/relationships/image" Target="../media/image20.png"/><Relationship Id="rId40" Type="http://schemas.microsoft.com/office/2007/relationships/hdphoto" Target="../media/hdphoto18.wdp"/><Relationship Id="rId5" Type="http://schemas.openxmlformats.org/officeDocument/2006/relationships/image" Target="../media/image3.png"/><Relationship Id="rId15" Type="http://schemas.microsoft.com/office/2007/relationships/hdphoto" Target="../media/hdphoto6.wdp"/><Relationship Id="rId23" Type="http://schemas.openxmlformats.org/officeDocument/2006/relationships/image" Target="../media/image13.png"/><Relationship Id="rId28" Type="http://schemas.microsoft.com/office/2007/relationships/hdphoto" Target="../media/hdphoto12.wdp"/><Relationship Id="rId36" Type="http://schemas.microsoft.com/office/2007/relationships/hdphoto" Target="../media/hdphoto16.wdp"/><Relationship Id="rId10" Type="http://schemas.openxmlformats.org/officeDocument/2006/relationships/image" Target="../media/image6.png"/><Relationship Id="rId19" Type="http://schemas.openxmlformats.org/officeDocument/2006/relationships/image" Target="../media/image11.png"/><Relationship Id="rId31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microsoft.com/office/2007/relationships/hdphoto" Target="../media/hdphoto9.wdp"/><Relationship Id="rId27" Type="http://schemas.openxmlformats.org/officeDocument/2006/relationships/image" Target="../media/image15.png"/><Relationship Id="rId30" Type="http://schemas.microsoft.com/office/2007/relationships/hdphoto" Target="../media/hdphoto13.wdp"/><Relationship Id="rId35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image" Target="../media/image14.png"/><Relationship Id="rId18" Type="http://schemas.microsoft.com/office/2007/relationships/hdphoto" Target="../media/hdphoto20.wdp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microsoft.com/office/2007/relationships/hdphoto" Target="../media/hdphoto14.wdp"/><Relationship Id="rId17" Type="http://schemas.openxmlformats.org/officeDocument/2006/relationships/image" Target="../media/image27.png"/><Relationship Id="rId2" Type="http://schemas.openxmlformats.org/officeDocument/2006/relationships/image" Target="../media/image23.png"/><Relationship Id="rId16" Type="http://schemas.microsoft.com/office/2007/relationships/hdphoto" Target="../media/hdphoto19.wdp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11" Type="http://schemas.openxmlformats.org/officeDocument/2006/relationships/image" Target="../media/image25.png"/><Relationship Id="rId5" Type="http://schemas.openxmlformats.org/officeDocument/2006/relationships/image" Target="../media/image15.png"/><Relationship Id="rId15" Type="http://schemas.openxmlformats.org/officeDocument/2006/relationships/image" Target="../media/image26.png"/><Relationship Id="rId10" Type="http://schemas.microsoft.com/office/2007/relationships/hdphoto" Target="../media/hdphoto17.wdp"/><Relationship Id="rId19" Type="http://schemas.openxmlformats.org/officeDocument/2006/relationships/image" Target="../media/image28.png"/><Relationship Id="rId4" Type="http://schemas.microsoft.com/office/2007/relationships/hdphoto" Target="../media/hdphoto1.wdp"/><Relationship Id="rId9" Type="http://schemas.openxmlformats.org/officeDocument/2006/relationships/image" Target="../media/image24.png"/><Relationship Id="rId14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7717FEA2-F4D8-8FD4-D657-065A0E32D0CB}"/>
              </a:ext>
            </a:extLst>
          </p:cNvPr>
          <p:cNvSpPr txBox="1">
            <a:spLocks/>
          </p:cNvSpPr>
          <p:nvPr/>
        </p:nvSpPr>
        <p:spPr>
          <a:xfrm>
            <a:off x="485829" y="96220"/>
            <a:ext cx="6044521" cy="67241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i="0" kern="1200">
                <a:solidFill>
                  <a:srgbClr val="F68800"/>
                </a:solidFill>
                <a:latin typeface="Verdana"/>
                <a:ea typeface="+mj-ea"/>
                <a:cs typeface="Verdana"/>
              </a:defRPr>
            </a:lvl1pPr>
          </a:lstStyle>
          <a:p>
            <a:pPr algn="r"/>
            <a:r>
              <a:rPr lang="nl-NL" sz="4400" dirty="0">
                <a:solidFill>
                  <a:srgbClr val="005838"/>
                </a:solidFill>
                <a:latin typeface="+mn-lt"/>
              </a:rPr>
              <a:t>DRAAG HANDSCHOENEN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3D681A6-DF4B-1B3D-42E8-19049C3B88C9}"/>
              </a:ext>
            </a:extLst>
          </p:cNvPr>
          <p:cNvSpPr txBox="1"/>
          <p:nvPr/>
        </p:nvSpPr>
        <p:spPr>
          <a:xfrm>
            <a:off x="437716" y="2847172"/>
            <a:ext cx="3056587" cy="559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038" b="1" dirty="0">
                <a:solidFill>
                  <a:schemeClr val="bg1"/>
                </a:solidFill>
                <a:latin typeface="Verdana Pro Black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AAN</a:t>
            </a:r>
          </a:p>
        </p:txBody>
      </p:sp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392B2F65-A641-1652-83E1-C4DD4BAAA391}"/>
              </a:ext>
            </a:extLst>
          </p:cNvPr>
          <p:cNvSpPr/>
          <p:nvPr/>
        </p:nvSpPr>
        <p:spPr>
          <a:xfrm>
            <a:off x="3429000" y="2673742"/>
            <a:ext cx="3134446" cy="6177809"/>
          </a:xfrm>
          <a:prstGeom prst="roundRect">
            <a:avLst>
              <a:gd name="adj" fmla="val 0"/>
            </a:avLst>
          </a:prstGeom>
          <a:solidFill>
            <a:srgbClr val="FF0000">
              <a:alpha val="50000"/>
            </a:srgb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 dirty="0">
              <a:solidFill>
                <a:schemeClr val="bg1"/>
              </a:solidFill>
            </a:endParaRPr>
          </a:p>
        </p:txBody>
      </p:sp>
      <p:grpSp>
        <p:nvGrpSpPr>
          <p:cNvPr id="14" name="Groep 13">
            <a:extLst>
              <a:ext uri="{FF2B5EF4-FFF2-40B4-BE49-F238E27FC236}">
                <a16:creationId xmlns:a16="http://schemas.microsoft.com/office/drawing/2014/main" id="{FE8C892D-C911-5307-3362-88592D8E3736}"/>
              </a:ext>
            </a:extLst>
          </p:cNvPr>
          <p:cNvGrpSpPr/>
          <p:nvPr/>
        </p:nvGrpSpPr>
        <p:grpSpPr>
          <a:xfrm>
            <a:off x="5842551" y="2206968"/>
            <a:ext cx="624716" cy="620690"/>
            <a:chOff x="323528" y="3825408"/>
            <a:chExt cx="832955" cy="827588"/>
          </a:xfrm>
        </p:grpSpPr>
        <p:sp>
          <p:nvSpPr>
            <p:cNvPr id="15" name="Rechthoek: afgeronde hoeken 14">
              <a:extLst>
                <a:ext uri="{FF2B5EF4-FFF2-40B4-BE49-F238E27FC236}">
                  <a16:creationId xmlns:a16="http://schemas.microsoft.com/office/drawing/2014/main" id="{6036F864-494A-18CD-B9BE-36D80AF398A8}"/>
                </a:ext>
              </a:extLst>
            </p:cNvPr>
            <p:cNvSpPr/>
            <p:nvPr/>
          </p:nvSpPr>
          <p:spPr>
            <a:xfrm>
              <a:off x="323528" y="3825408"/>
              <a:ext cx="832955" cy="82758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9050">
              <a:solidFill>
                <a:srgbClr val="00905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350" dirty="0"/>
            </a:p>
          </p:txBody>
        </p:sp>
        <p:pic>
          <p:nvPicPr>
            <p:cNvPr id="16" name="Picture 4" descr="1,152 Rubber Gloves Drawing Illustrations &amp; Clip Art - iStock">
              <a:extLst>
                <a:ext uri="{FF2B5EF4-FFF2-40B4-BE49-F238E27FC236}">
                  <a16:creationId xmlns:a16="http://schemas.microsoft.com/office/drawing/2014/main" id="{B2F383E3-268B-11BC-1E9B-48F5E11A62B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hq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86" t="14331" r="15599" b="13200"/>
            <a:stretch/>
          </p:blipFill>
          <p:spPr bwMode="auto">
            <a:xfrm>
              <a:off x="469105" y="3955201"/>
              <a:ext cx="540895" cy="578803"/>
            </a:xfrm>
            <a:prstGeom prst="rect">
              <a:avLst/>
            </a:prstGeom>
            <a:noFill/>
            <a:ln w="12700">
              <a:solidFill>
                <a:srgbClr val="009051"/>
              </a:solidFill>
            </a:ln>
          </p:spPr>
        </p:pic>
      </p:grpSp>
      <p:pic>
        <p:nvPicPr>
          <p:cNvPr id="1028" name="Picture 4" descr="Verkeerd Kruis Geïsoleerd Symbool Royalty-Vrije Foto, Plaatjes, Beelden En  Stock Fotografie. Image 100139212.">
            <a:extLst>
              <a:ext uri="{FF2B5EF4-FFF2-40B4-BE49-F238E27FC236}">
                <a16:creationId xmlns:a16="http://schemas.microsoft.com/office/drawing/2014/main" id="{738B54C0-05E0-D194-274E-D8F4BD3B6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806" y="2288794"/>
            <a:ext cx="742321" cy="66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605E0D7-59D5-B704-E3A7-EFA4CDA26C3D}"/>
              </a:ext>
            </a:extLst>
          </p:cNvPr>
          <p:cNvSpPr txBox="1"/>
          <p:nvPr/>
        </p:nvSpPr>
        <p:spPr>
          <a:xfrm>
            <a:off x="5457498" y="2839321"/>
            <a:ext cx="1748487" cy="559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038" b="1" dirty="0">
                <a:solidFill>
                  <a:schemeClr val="bg1"/>
                </a:solidFill>
                <a:latin typeface="Verdana Pro Black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UIT</a:t>
            </a:r>
          </a:p>
        </p:txBody>
      </p: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185295B2-6A44-738A-F72B-BE07ED77AEBD}"/>
              </a:ext>
            </a:extLst>
          </p:cNvPr>
          <p:cNvSpPr/>
          <p:nvPr/>
        </p:nvSpPr>
        <p:spPr>
          <a:xfrm>
            <a:off x="322646" y="2687278"/>
            <a:ext cx="3105961" cy="6164273"/>
          </a:xfrm>
          <a:prstGeom prst="roundRect">
            <a:avLst>
              <a:gd name="adj" fmla="val 0"/>
            </a:avLst>
          </a:prstGeom>
          <a:solidFill>
            <a:srgbClr val="6FC323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 dirty="0"/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FDEBCCEC-3F56-3E65-DC62-E245AFAE58F8}"/>
              </a:ext>
            </a:extLst>
          </p:cNvPr>
          <p:cNvGrpSpPr/>
          <p:nvPr/>
        </p:nvGrpSpPr>
        <p:grpSpPr>
          <a:xfrm>
            <a:off x="400308" y="2234095"/>
            <a:ext cx="624716" cy="620690"/>
            <a:chOff x="323528" y="3825408"/>
            <a:chExt cx="832955" cy="827588"/>
          </a:xfrm>
        </p:grpSpPr>
        <p:sp>
          <p:nvSpPr>
            <p:cNvPr id="18" name="Rechthoek: afgeronde hoeken 17">
              <a:extLst>
                <a:ext uri="{FF2B5EF4-FFF2-40B4-BE49-F238E27FC236}">
                  <a16:creationId xmlns:a16="http://schemas.microsoft.com/office/drawing/2014/main" id="{EE8A66D4-C0BF-8901-773B-645B4DF34D56}"/>
                </a:ext>
              </a:extLst>
            </p:cNvPr>
            <p:cNvSpPr/>
            <p:nvPr/>
          </p:nvSpPr>
          <p:spPr>
            <a:xfrm>
              <a:off x="323528" y="3825408"/>
              <a:ext cx="832955" cy="82758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9050">
              <a:solidFill>
                <a:srgbClr val="00905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350" dirty="0"/>
            </a:p>
          </p:txBody>
        </p:sp>
        <p:pic>
          <p:nvPicPr>
            <p:cNvPr id="19" name="Picture 4" descr="1,152 Rubber Gloves Drawing Illustrations &amp; Clip Art - iStock">
              <a:extLst>
                <a:ext uri="{FF2B5EF4-FFF2-40B4-BE49-F238E27FC236}">
                  <a16:creationId xmlns:a16="http://schemas.microsoft.com/office/drawing/2014/main" id="{6A65EFBB-D2F2-FA09-3DDF-40F1FCDB10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hq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86" t="14331" r="15599" b="13200"/>
            <a:stretch/>
          </p:blipFill>
          <p:spPr bwMode="auto">
            <a:xfrm>
              <a:off x="469105" y="3955201"/>
              <a:ext cx="540895" cy="578803"/>
            </a:xfrm>
            <a:prstGeom prst="rect">
              <a:avLst/>
            </a:prstGeom>
            <a:noFill/>
            <a:ln w="12700">
              <a:solidFill>
                <a:srgbClr val="009051"/>
              </a:solidFill>
            </a:ln>
          </p:spPr>
        </p:pic>
      </p:grpSp>
      <p:sp>
        <p:nvSpPr>
          <p:cNvPr id="20" name="Tekstvak 19">
            <a:extLst>
              <a:ext uri="{FF2B5EF4-FFF2-40B4-BE49-F238E27FC236}">
                <a16:creationId xmlns:a16="http://schemas.microsoft.com/office/drawing/2014/main" id="{58090D29-F454-6BF5-5A22-0B384471DDE6}"/>
              </a:ext>
            </a:extLst>
          </p:cNvPr>
          <p:cNvSpPr txBox="1"/>
          <p:nvPr/>
        </p:nvSpPr>
        <p:spPr>
          <a:xfrm>
            <a:off x="437716" y="2847172"/>
            <a:ext cx="3056587" cy="559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038" b="1" dirty="0">
                <a:solidFill>
                  <a:schemeClr val="bg1"/>
                </a:solidFill>
                <a:latin typeface="Verdana Pro Black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AAN</a:t>
            </a:r>
          </a:p>
        </p:txBody>
      </p:sp>
      <p:pic>
        <p:nvPicPr>
          <p:cNvPr id="21" name="Picture 2" descr="Groen vinkje voor beide Zeeuwse ziekenhuizen | Zeeland | AD.nl">
            <a:extLst>
              <a:ext uri="{FF2B5EF4-FFF2-40B4-BE49-F238E27FC236}">
                <a16:creationId xmlns:a16="http://schemas.microsoft.com/office/drawing/2014/main" id="{7BF5D350-C564-7A8F-88BF-CE8BF5A9E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75" b="90000" l="10000" r="90000">
                        <a14:foregroundMark x1="59000" y1="9683" x2="64000" y2="3175"/>
                        <a14:foregroundMark x1="64000" y1="3175" x2="60000" y2="10000"/>
                        <a14:foregroundMark x1="60000" y1="10000" x2="59583" y2="10000"/>
                        <a14:foregroundMark x1="59167" y1="9365" x2="61417" y2="63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46" y="2313691"/>
            <a:ext cx="1371630" cy="72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B4C0EF3D-B5A2-A960-38CB-97F508363F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9493" y="3926646"/>
            <a:ext cx="1104380" cy="110438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FBD223D6-8349-EA99-54DB-D548E6AF94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89238" y="3926646"/>
            <a:ext cx="1104380" cy="110438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5" name="Rechthoek 24">
            <a:extLst>
              <a:ext uri="{FF2B5EF4-FFF2-40B4-BE49-F238E27FC236}">
                <a16:creationId xmlns:a16="http://schemas.microsoft.com/office/drawing/2014/main" id="{03905DD9-83CA-4374-59CA-6F0C5B9A6635}"/>
              </a:ext>
            </a:extLst>
          </p:cNvPr>
          <p:cNvSpPr/>
          <p:nvPr/>
        </p:nvSpPr>
        <p:spPr>
          <a:xfrm>
            <a:off x="509493" y="5112142"/>
            <a:ext cx="1096869" cy="110438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C357CC14-80AA-7E04-3AA5-ED9F65B75842}"/>
              </a:ext>
            </a:extLst>
          </p:cNvPr>
          <p:cNvSpPr/>
          <p:nvPr/>
        </p:nvSpPr>
        <p:spPr>
          <a:xfrm>
            <a:off x="1789239" y="5112142"/>
            <a:ext cx="1096869" cy="110438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A7A5BB4E-85FD-F941-44E9-A9E8BA92635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6599" t="22677" b="29160"/>
          <a:stretch/>
        </p:blipFill>
        <p:spPr>
          <a:xfrm>
            <a:off x="649361" y="5271137"/>
            <a:ext cx="890049" cy="802738"/>
          </a:xfrm>
          <a:prstGeom prst="rect">
            <a:avLst/>
          </a:prstGeom>
        </p:spPr>
      </p:pic>
      <p:sp>
        <p:nvSpPr>
          <p:cNvPr id="28" name="Rechthoek 27">
            <a:extLst>
              <a:ext uri="{FF2B5EF4-FFF2-40B4-BE49-F238E27FC236}">
                <a16:creationId xmlns:a16="http://schemas.microsoft.com/office/drawing/2014/main" id="{485BAE94-AB17-1584-E5CF-60E3D8E9DEBD}"/>
              </a:ext>
            </a:extLst>
          </p:cNvPr>
          <p:cNvSpPr/>
          <p:nvPr/>
        </p:nvSpPr>
        <p:spPr>
          <a:xfrm>
            <a:off x="1789237" y="6289163"/>
            <a:ext cx="1096869" cy="110438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A324585E-3A63-81DB-691B-C78256CE36A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62682" b="62386"/>
          <a:stretch/>
        </p:blipFill>
        <p:spPr>
          <a:xfrm>
            <a:off x="1798389" y="6440671"/>
            <a:ext cx="1086041" cy="812519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19CAEBF5-A050-020A-5309-042A8B92C0B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9493" y="6299350"/>
            <a:ext cx="1104380" cy="1104380"/>
          </a:xfrm>
          <a:prstGeom prst="rect">
            <a:avLst/>
          </a:prstGeom>
        </p:spPr>
      </p:pic>
      <p:sp>
        <p:nvSpPr>
          <p:cNvPr id="31" name="Rechthoek 30">
            <a:extLst>
              <a:ext uri="{FF2B5EF4-FFF2-40B4-BE49-F238E27FC236}">
                <a16:creationId xmlns:a16="http://schemas.microsoft.com/office/drawing/2014/main" id="{850EA94A-F4C4-DFE9-E2E4-B56F5258F1FC}"/>
              </a:ext>
            </a:extLst>
          </p:cNvPr>
          <p:cNvSpPr/>
          <p:nvPr/>
        </p:nvSpPr>
        <p:spPr>
          <a:xfrm>
            <a:off x="497088" y="7483195"/>
            <a:ext cx="1096869" cy="110438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1024" name="Rechthoek 1023">
            <a:extLst>
              <a:ext uri="{FF2B5EF4-FFF2-40B4-BE49-F238E27FC236}">
                <a16:creationId xmlns:a16="http://schemas.microsoft.com/office/drawing/2014/main" id="{FF58433A-1B0D-BB95-FCFC-8743224A2D1C}"/>
              </a:ext>
            </a:extLst>
          </p:cNvPr>
          <p:cNvSpPr/>
          <p:nvPr/>
        </p:nvSpPr>
        <p:spPr>
          <a:xfrm>
            <a:off x="1788379" y="7483195"/>
            <a:ext cx="1096869" cy="110438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pic>
        <p:nvPicPr>
          <p:cNvPr id="1025" name="Afbeelding 1024">
            <a:extLst>
              <a:ext uri="{FF2B5EF4-FFF2-40B4-BE49-F238E27FC236}">
                <a16:creationId xmlns:a16="http://schemas.microsoft.com/office/drawing/2014/main" id="{CB013B06-F534-4A77-651D-9E30CF73BA0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333" b="96250" l="1889" r="98667">
                        <a14:foregroundMark x1="88584" y1="11801" x2="89028" y2="10931"/>
                        <a14:foregroundMark x1="83889" y1="21000" x2="84399" y2="20001"/>
                        <a14:foregroundMark x1="95769" y1="4333" x2="98667" y2="12500"/>
                        <a14:foregroundMark x1="98667" y1="12500" x2="89333" y2="29250"/>
                        <a14:foregroundMark x1="89333" y1="29250" x2="82222" y2="21000"/>
                        <a14:foregroundMark x1="69978" y1="39246" x2="82889" y2="33750"/>
                        <a14:foregroundMark x1="65857" y1="41000" x2="69888" y2="39284"/>
                        <a14:foregroundMark x1="62333" y1="42500" x2="65857" y2="41000"/>
                        <a14:foregroundMark x1="82889" y1="33750" x2="90667" y2="34833"/>
                        <a14:foregroundMark x1="90667" y1="34833" x2="95333" y2="41417"/>
                        <a14:foregroundMark x1="95333" y1="41417" x2="94444" y2="46250"/>
                        <a14:foregroundMark x1="94444" y1="46250" x2="65556" y2="52917"/>
                        <a14:foregroundMark x1="65556" y1="52917" x2="61778" y2="47583"/>
                        <a14:foregroundMark x1="61778" y1="47583" x2="62556" y2="42250"/>
                        <a14:foregroundMark x1="62889" y1="41667" x2="41111" y2="40167"/>
                        <a14:foregroundMark x1="41111" y1="40167" x2="28000" y2="42667"/>
                        <a14:foregroundMark x1="28000" y1="42667" x2="18444" y2="48250"/>
                        <a14:foregroundMark x1="18444" y1="48250" x2="16222" y2="52417"/>
                        <a14:foregroundMark x1="16222" y1="52417" x2="33222" y2="52750"/>
                        <a14:foregroundMark x1="33222" y1="52750" x2="61667" y2="50833"/>
                        <a14:foregroundMark x1="61667" y1="50833" x2="63667" y2="49667"/>
                        <a14:foregroundMark x1="64000" y1="48583" x2="64000" y2="48583"/>
                        <a14:foregroundMark x1="19000" y1="54500" x2="69000" y2="67417"/>
                        <a14:foregroundMark x1="69000" y1="67417" x2="75111" y2="59167"/>
                        <a14:foregroundMark x1="75111" y1="59167" x2="33889" y2="55333"/>
                        <a14:foregroundMark x1="13111" y1="52583" x2="20222" y2="68000"/>
                        <a14:foregroundMark x1="20222" y1="68000" x2="28333" y2="74500"/>
                        <a14:foregroundMark x1="28333" y1="74500" x2="45333" y2="78250"/>
                        <a14:foregroundMark x1="45333" y1="78250" x2="63222" y2="74500"/>
                        <a14:foregroundMark x1="63222" y1="74500" x2="70889" y2="63667"/>
                        <a14:foregroundMark x1="70889" y1="63667" x2="71000" y2="62500"/>
                        <a14:foregroundMark x1="29111" y1="76583" x2="25222" y2="88000"/>
                        <a14:foregroundMark x1="25222" y1="88000" x2="29111" y2="91500"/>
                        <a14:foregroundMark x1="29111" y1="91500" x2="49556" y2="98167"/>
                        <a14:foregroundMark x1="49556" y1="98167" x2="62778" y2="98917"/>
                        <a14:foregroundMark x1="62778" y1="98917" x2="71778" y2="96333"/>
                        <a14:foregroundMark x1="71778" y1="96333" x2="73222" y2="94500"/>
                        <a14:foregroundMark x1="74111" y1="59083" x2="81111" y2="56583"/>
                        <a14:foregroundMark x1="81111" y1="56583" x2="85778" y2="50667"/>
                        <a14:foregroundMark x1="85778" y1="50667" x2="79333" y2="55833"/>
                        <a14:foregroundMark x1="79333" y1="55833" x2="77889" y2="61833"/>
                        <a14:foregroundMark x1="77889" y1="61833" x2="84222" y2="60167"/>
                        <a14:foregroundMark x1="84222" y1="60167" x2="89222" y2="54500"/>
                        <a14:foregroundMark x1="89222" y1="54500" x2="88333" y2="50083"/>
                        <a14:foregroundMark x1="28889" y1="75083" x2="26444" y2="90083"/>
                        <a14:foregroundMark x1="26444" y1="90083" x2="37667" y2="96250"/>
                        <a14:foregroundMark x1="37667" y1="96250" x2="47111" y2="90583"/>
                        <a14:foregroundMark x1="47111" y1="90583" x2="50556" y2="77083"/>
                        <a14:foregroundMark x1="50556" y1="77083" x2="34556" y2="73750"/>
                        <a14:foregroundMark x1="34556" y1="73750" x2="29444" y2="75500"/>
                        <a14:foregroundMark x1="10111" y1="46083" x2="33778" y2="40333"/>
                        <a14:foregroundMark x1="33778" y1="40333" x2="41222" y2="32500"/>
                        <a14:foregroundMark x1="41222" y1="32500" x2="43667" y2="9333"/>
                        <a14:foregroundMark x1="43667" y1="9333" x2="41333" y2="2083"/>
                        <a14:foregroundMark x1="41333" y1="2083" x2="27889" y2="833"/>
                        <a14:foregroundMark x1="27889" y1="833" x2="6889" y2="11833"/>
                        <a14:foregroundMark x1="6889" y1="11833" x2="10333" y2="45417"/>
                        <a14:foregroundMark x1="2222" y1="23750" x2="1222" y2="9917"/>
                        <a14:foregroundMark x1="1222" y1="9917" x2="3667" y2="1917"/>
                        <a14:foregroundMark x1="3667" y1="1917" x2="15889" y2="417"/>
                        <a14:foregroundMark x1="15889" y1="417" x2="17778" y2="8333"/>
                        <a14:foregroundMark x1="17778" y1="8333" x2="1889" y2="24583"/>
                        <a14:foregroundMark x1="3889" y1="1417" x2="10556" y2="2333"/>
                        <a14:foregroundMark x1="10556" y1="2333" x2="20111" y2="8250"/>
                        <a14:foregroundMark x1="20111" y1="8250" x2="9000" y2="4333"/>
                        <a14:foregroundMark x1="9000" y1="4333" x2="7778" y2="4333"/>
                        <a14:backgroundMark x1="92556" y1="6250" x2="92556" y2="6250"/>
                        <a14:backgroundMark x1="92556" y1="6250" x2="92556" y2="6250"/>
                        <a14:backgroundMark x1="91778" y1="7500" x2="91778" y2="7500"/>
                        <a14:backgroundMark x1="91778" y1="7500" x2="91778" y2="7500"/>
                        <a14:backgroundMark x1="93111" y1="2250" x2="92556" y2="7667"/>
                        <a14:backgroundMark x1="92556" y1="7667" x2="89000" y2="10917"/>
                        <a14:backgroundMark x1="89000" y1="10917" x2="89000" y2="9417"/>
                        <a14:backgroundMark x1="94889" y1="4333" x2="94889" y2="4333"/>
                        <a14:backgroundMark x1="93444" y1="3750" x2="95667" y2="4333"/>
                        <a14:backgroundMark x1="87222" y1="11750" x2="86889" y2="16833"/>
                        <a14:backgroundMark x1="86889" y1="16833" x2="83889" y2="19750"/>
                        <a14:backgroundMark x1="64000" y1="41000" x2="69556" y2="38500"/>
                        <a14:backgroundMark x1="69556" y1="38500" x2="69556" y2="38250"/>
                        <a14:backgroundMark x1="67000" y1="41000" x2="67000" y2="41000"/>
                        <a14:backgroundMark x1="67000" y1="41000" x2="67000" y2="41000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62409" y="7491619"/>
            <a:ext cx="723036" cy="964049"/>
          </a:xfrm>
          <a:prstGeom prst="rect">
            <a:avLst/>
          </a:prstGeom>
        </p:spPr>
      </p:pic>
      <p:grpSp>
        <p:nvGrpSpPr>
          <p:cNvPr id="1027" name="Groep 1026">
            <a:extLst>
              <a:ext uri="{FF2B5EF4-FFF2-40B4-BE49-F238E27FC236}">
                <a16:creationId xmlns:a16="http://schemas.microsoft.com/office/drawing/2014/main" id="{A6925A89-FA9F-023B-54C3-94AF7F188E35}"/>
              </a:ext>
            </a:extLst>
          </p:cNvPr>
          <p:cNvGrpSpPr/>
          <p:nvPr/>
        </p:nvGrpSpPr>
        <p:grpSpPr>
          <a:xfrm>
            <a:off x="1859386" y="5166703"/>
            <a:ext cx="1009265" cy="1021382"/>
            <a:chOff x="-13823141" y="-4200730"/>
            <a:chExt cx="12126805" cy="12126805"/>
          </a:xfrm>
        </p:grpSpPr>
        <p:pic>
          <p:nvPicPr>
            <p:cNvPr id="1029" name="Afbeelding 1028">
              <a:extLst>
                <a:ext uri="{FF2B5EF4-FFF2-40B4-BE49-F238E27FC236}">
                  <a16:creationId xmlns:a16="http://schemas.microsoft.com/office/drawing/2014/main" id="{417EEC30-8E9F-69AD-E160-FCD5ED4CE1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13823141" y="-4200730"/>
              <a:ext cx="12126805" cy="12126805"/>
            </a:xfrm>
            <a:prstGeom prst="rect">
              <a:avLst/>
            </a:prstGeom>
          </p:spPr>
        </p:pic>
        <p:pic>
          <p:nvPicPr>
            <p:cNvPr id="1030" name="Afbeelding 1029">
              <a:extLst>
                <a:ext uri="{FF2B5EF4-FFF2-40B4-BE49-F238E27FC236}">
                  <a16:creationId xmlns:a16="http://schemas.microsoft.com/office/drawing/2014/main" id="{86AE70C7-DBB6-70EA-600C-06C1D86EA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9173404" y="-2568534"/>
              <a:ext cx="5596302" cy="4925912"/>
            </a:xfrm>
            <a:prstGeom prst="rect">
              <a:avLst/>
            </a:prstGeom>
          </p:spPr>
        </p:pic>
        <p:pic>
          <p:nvPicPr>
            <p:cNvPr id="1031" name="Afbeelding 1030">
              <a:extLst>
                <a:ext uri="{FF2B5EF4-FFF2-40B4-BE49-F238E27FC236}">
                  <a16:creationId xmlns:a16="http://schemas.microsoft.com/office/drawing/2014/main" id="{DD392B8D-F7E7-53A0-A290-3495F08572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8343120">
              <a:off x="-12840625" y="-3784517"/>
              <a:ext cx="4101486" cy="3610162"/>
            </a:xfrm>
            <a:prstGeom prst="rect">
              <a:avLst/>
            </a:prstGeom>
          </p:spPr>
        </p:pic>
        <p:sp>
          <p:nvSpPr>
            <p:cNvPr id="1032" name="Ovaal 1031">
              <a:extLst>
                <a:ext uri="{FF2B5EF4-FFF2-40B4-BE49-F238E27FC236}">
                  <a16:creationId xmlns:a16="http://schemas.microsoft.com/office/drawing/2014/main" id="{B61316A7-40C7-DCD3-5869-C05661CB7E8D}"/>
                </a:ext>
              </a:extLst>
            </p:cNvPr>
            <p:cNvSpPr/>
            <p:nvPr/>
          </p:nvSpPr>
          <p:spPr>
            <a:xfrm>
              <a:off x="-10631606" y="-4200730"/>
              <a:ext cx="545910" cy="16321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013"/>
            </a:p>
          </p:txBody>
        </p:sp>
        <p:sp>
          <p:nvSpPr>
            <p:cNvPr id="1033" name="Ovaal 1032">
              <a:extLst>
                <a:ext uri="{FF2B5EF4-FFF2-40B4-BE49-F238E27FC236}">
                  <a16:creationId xmlns:a16="http://schemas.microsoft.com/office/drawing/2014/main" id="{26AE70B4-8CF4-115F-248B-34C172B3B785}"/>
                </a:ext>
              </a:extLst>
            </p:cNvPr>
            <p:cNvSpPr/>
            <p:nvPr/>
          </p:nvSpPr>
          <p:spPr>
            <a:xfrm rot="5924259">
              <a:off x="-8463169" y="1119530"/>
              <a:ext cx="1484636" cy="23621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013"/>
            </a:p>
          </p:txBody>
        </p:sp>
      </p:grpSp>
      <p:pic>
        <p:nvPicPr>
          <p:cNvPr id="1034" name="Afbeelding 1033">
            <a:extLst>
              <a:ext uri="{FF2B5EF4-FFF2-40B4-BE49-F238E27FC236}">
                <a16:creationId xmlns:a16="http://schemas.microsoft.com/office/drawing/2014/main" id="{DC86A993-A02F-8AB2-E434-821240EC52E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0095" y="7491621"/>
            <a:ext cx="1088331" cy="1088331"/>
          </a:xfrm>
          <a:prstGeom prst="rect">
            <a:avLst/>
          </a:prstGeom>
        </p:spPr>
      </p:pic>
      <p:pic>
        <p:nvPicPr>
          <p:cNvPr id="1035" name="Afbeelding 1034">
            <a:extLst>
              <a:ext uri="{FF2B5EF4-FFF2-40B4-BE49-F238E27FC236}">
                <a16:creationId xmlns:a16="http://schemas.microsoft.com/office/drawing/2014/main" id="{E00D2961-BD43-E3EF-F440-AC2AD50E78C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74383" y="4266954"/>
            <a:ext cx="934617" cy="691115"/>
          </a:xfrm>
          <a:prstGeom prst="rect">
            <a:avLst/>
          </a:prstGeom>
        </p:spPr>
      </p:pic>
      <p:pic>
        <p:nvPicPr>
          <p:cNvPr id="4" name="Picture 2" descr="Removing blue glove">
            <a:extLst>
              <a:ext uri="{FF2B5EF4-FFF2-40B4-BE49-F238E27FC236}">
                <a16:creationId xmlns:a16="http://schemas.microsoft.com/office/drawing/2014/main" id="{183F2996-CA06-686B-E75D-BBE5A763E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905" b="95714" l="10000" r="90000">
                        <a14:foregroundMark x1="23810" y1="7857" x2="23810" y2="7857"/>
                        <a14:foregroundMark x1="22381" y1="4762" x2="22381" y2="4762"/>
                        <a14:foregroundMark x1="30635" y1="4286" x2="30635" y2="4286"/>
                        <a14:foregroundMark x1="56667" y1="93095" x2="56667" y2="93095"/>
                        <a14:foregroundMark x1="62540" y1="96190" x2="62540" y2="96190"/>
                        <a14:foregroundMark x1="61905" y1="32143" x2="61905" y2="32143"/>
                        <a14:foregroundMark x1="55238" y1="24286" x2="55238" y2="24286"/>
                        <a14:foregroundMark x1="69683" y1="24286" x2="69683" y2="24286"/>
                        <a14:foregroundMark x1="18095" y1="3571" x2="18095" y2="3571"/>
                        <a14:foregroundMark x1="29206" y1="1905" x2="29206" y2="19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396" y="1432682"/>
            <a:ext cx="4011254" cy="267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4" descr="Woman Cleaning The Floor With A Mop And Bucket Stock Illustration -  Download Image Now - Mop, One Woman Only, Women - iStock">
            <a:extLst>
              <a:ext uri="{FF2B5EF4-FFF2-40B4-BE49-F238E27FC236}">
                <a16:creationId xmlns:a16="http://schemas.microsoft.com/office/drawing/2014/main" id="{73C22718-54EB-E6B4-5A4A-BD5F8100AB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7">
            <a:grayscl/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77" t="4576" r="14179" b="8112"/>
          <a:stretch/>
        </p:blipFill>
        <p:spPr bwMode="auto">
          <a:xfrm>
            <a:off x="3983367" y="7483194"/>
            <a:ext cx="1099222" cy="109488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Afbeelding 1048">
            <a:extLst>
              <a:ext uri="{FF2B5EF4-FFF2-40B4-BE49-F238E27FC236}">
                <a16:creationId xmlns:a16="http://schemas.microsoft.com/office/drawing/2014/main" id="{9593BCCE-B4D1-ADE1-509B-A7F0FDD55A24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3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56257" t="13896" r="5870" b="28440"/>
          <a:stretch/>
        </p:blipFill>
        <p:spPr>
          <a:xfrm>
            <a:off x="5260476" y="6312564"/>
            <a:ext cx="1095792" cy="108357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51" name="Afbeelding 1050">
            <a:extLst>
              <a:ext uri="{FF2B5EF4-FFF2-40B4-BE49-F238E27FC236}">
                <a16:creationId xmlns:a16="http://schemas.microsoft.com/office/drawing/2014/main" id="{3FD984C5-5F3F-5DC5-D2B5-181449DCF706}"/>
              </a:ext>
            </a:extLst>
          </p:cNvPr>
          <p:cNvPicPr>
            <a:picLocks noChangeAspect="1"/>
          </p:cNvPicPr>
          <p:nvPr/>
        </p:nvPicPr>
        <p:blipFill rotWithShape="1">
          <a:blip r:embed="rId31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33204" t="9351" r="19771" b="38499"/>
          <a:stretch/>
        </p:blipFill>
        <p:spPr>
          <a:xfrm>
            <a:off x="5262366" y="5136298"/>
            <a:ext cx="1095792" cy="108688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44" name="Afbeelding 1043">
            <a:extLst>
              <a:ext uri="{FF2B5EF4-FFF2-40B4-BE49-F238E27FC236}">
                <a16:creationId xmlns:a16="http://schemas.microsoft.com/office/drawing/2014/main" id="{FD2E2DCD-4E7B-84B1-7351-F4C410916C05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490" r="30213" b="33965"/>
          <a:stretch/>
        </p:blipFill>
        <p:spPr>
          <a:xfrm>
            <a:off x="5260476" y="3949681"/>
            <a:ext cx="1099222" cy="109488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45" name="Afbeelding 1044">
            <a:extLst>
              <a:ext uri="{FF2B5EF4-FFF2-40B4-BE49-F238E27FC236}">
                <a16:creationId xmlns:a16="http://schemas.microsoft.com/office/drawing/2014/main" id="{C0B22567-6CC3-30AE-46E3-04BBC6A0A021}"/>
              </a:ext>
            </a:extLst>
          </p:cNvPr>
          <p:cNvPicPr>
            <a:picLocks noChangeAspect="1"/>
          </p:cNvPicPr>
          <p:nvPr/>
        </p:nvPicPr>
        <p:blipFill rotWithShape="1">
          <a:blip r:embed="rId3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0151" b="51923"/>
          <a:stretch/>
        </p:blipFill>
        <p:spPr>
          <a:xfrm>
            <a:off x="3983367" y="6308919"/>
            <a:ext cx="1094766" cy="108688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46" name="Afbeelding 1045">
            <a:extLst>
              <a:ext uri="{FF2B5EF4-FFF2-40B4-BE49-F238E27FC236}">
                <a16:creationId xmlns:a16="http://schemas.microsoft.com/office/drawing/2014/main" id="{734801AE-915C-946E-C07C-667772650839}"/>
              </a:ext>
            </a:extLst>
          </p:cNvPr>
          <p:cNvPicPr>
            <a:picLocks noChangeAspect="1"/>
          </p:cNvPicPr>
          <p:nvPr/>
        </p:nvPicPr>
        <p:blipFill rotWithShape="1">
          <a:blip r:embed="rId37">
            <a:grayscl/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saturation sat="33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21576" t="20241" r="50187" b="51633"/>
          <a:stretch/>
        </p:blipFill>
        <p:spPr>
          <a:xfrm>
            <a:off x="5258587" y="7485069"/>
            <a:ext cx="1099222" cy="109488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48" name="Picture 20" descr="1,700+ Woman In Hospital Bed Illustrations, Royalty-Free Vector Graphics &amp;  Clip Art - iStock | Young woman in hospital bed, Black woman in hospital  bed, Old woman in hospital bed">
            <a:extLst>
              <a:ext uri="{FF2B5EF4-FFF2-40B4-BE49-F238E27FC236}">
                <a16:creationId xmlns:a16="http://schemas.microsoft.com/office/drawing/2014/main" id="{8438D061-3D6C-1385-BB51-8EAB43C806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181" b="29207"/>
          <a:stretch/>
        </p:blipFill>
        <p:spPr bwMode="auto">
          <a:xfrm>
            <a:off x="3983369" y="5136298"/>
            <a:ext cx="1092655" cy="10868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3C675F60-1F51-4680-19FA-F415DDF85526}"/>
              </a:ext>
            </a:extLst>
          </p:cNvPr>
          <p:cNvSpPr txBox="1"/>
          <p:nvPr/>
        </p:nvSpPr>
        <p:spPr>
          <a:xfrm>
            <a:off x="480296" y="782243"/>
            <a:ext cx="605005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l-NL" sz="1050" dirty="0">
                <a:solidFill>
                  <a:srgbClr val="005838"/>
                </a:solidFill>
              </a:rPr>
              <a:t>- als er kans is dat de handen in contact komen met lichaamsvochten, slijmvliezen en/of niet-intacte huid</a:t>
            </a:r>
          </a:p>
          <a:p>
            <a:pPr algn="r"/>
            <a:r>
              <a:rPr lang="nl-NL" sz="1050" dirty="0">
                <a:solidFill>
                  <a:srgbClr val="005838"/>
                </a:solidFill>
              </a:rPr>
              <a:t>- bij het hanteren van gebruikt, niet gedesinfecteerd instrumentarium</a:t>
            </a:r>
          </a:p>
          <a:p>
            <a:pPr algn="r"/>
            <a:r>
              <a:rPr lang="nl-NL" sz="1050" dirty="0">
                <a:solidFill>
                  <a:srgbClr val="005838"/>
                </a:solidFill>
              </a:rPr>
              <a:t>- als er kans is op overdracht van specifieke micro-organismen via de handen van de medewerker (isolaties)</a:t>
            </a:r>
          </a:p>
        </p:txBody>
      </p:sp>
      <p:pic>
        <p:nvPicPr>
          <p:cNvPr id="7" name="Tijdelijke aanduiding voor inhoud 4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id="{55043B0A-3B1A-01C3-6D6D-4000037BFB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75" y="8860160"/>
            <a:ext cx="3134446" cy="694458"/>
          </a:xfrm>
        </p:spPr>
      </p:pic>
    </p:spTree>
    <p:extLst>
      <p:ext uri="{BB962C8B-B14F-4D97-AF65-F5344CB8AC3E}">
        <p14:creationId xmlns:p14="http://schemas.microsoft.com/office/powerpoint/2010/main" val="157113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Rechthoek 1055">
            <a:extLst>
              <a:ext uri="{FF2B5EF4-FFF2-40B4-BE49-F238E27FC236}">
                <a16:creationId xmlns:a16="http://schemas.microsoft.com/office/drawing/2014/main" id="{2D08EC7E-BF6D-FB84-52B8-448360CC131A}"/>
              </a:ext>
            </a:extLst>
          </p:cNvPr>
          <p:cNvSpPr/>
          <p:nvPr/>
        </p:nvSpPr>
        <p:spPr>
          <a:xfrm>
            <a:off x="2374785" y="6432608"/>
            <a:ext cx="2216768" cy="24344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54" name="Rechthoek 1053">
            <a:extLst>
              <a:ext uri="{FF2B5EF4-FFF2-40B4-BE49-F238E27FC236}">
                <a16:creationId xmlns:a16="http://schemas.microsoft.com/office/drawing/2014/main" id="{12AF2686-6EF8-D8FB-77C8-5F2BD14C6131}"/>
              </a:ext>
            </a:extLst>
          </p:cNvPr>
          <p:cNvSpPr/>
          <p:nvPr/>
        </p:nvSpPr>
        <p:spPr>
          <a:xfrm>
            <a:off x="4586498" y="2795748"/>
            <a:ext cx="1976948" cy="2723021"/>
          </a:xfrm>
          <a:prstGeom prst="rect">
            <a:avLst/>
          </a:prstGeom>
          <a:solidFill>
            <a:srgbClr val="4E8F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53" name="Rechthoek 1052">
            <a:extLst>
              <a:ext uri="{FF2B5EF4-FFF2-40B4-BE49-F238E27FC236}">
                <a16:creationId xmlns:a16="http://schemas.microsoft.com/office/drawing/2014/main" id="{A9226811-C0F8-7DCF-22C8-E7C9D633EC2F}"/>
              </a:ext>
            </a:extLst>
          </p:cNvPr>
          <p:cNvSpPr/>
          <p:nvPr/>
        </p:nvSpPr>
        <p:spPr>
          <a:xfrm>
            <a:off x="4586498" y="5510599"/>
            <a:ext cx="1976948" cy="337600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7717FEA2-F4D8-8FD4-D657-065A0E32D0CB}"/>
              </a:ext>
            </a:extLst>
          </p:cNvPr>
          <p:cNvSpPr txBox="1">
            <a:spLocks/>
          </p:cNvSpPr>
          <p:nvPr/>
        </p:nvSpPr>
        <p:spPr>
          <a:xfrm>
            <a:off x="518925" y="216735"/>
            <a:ext cx="6044521" cy="67241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i="0" kern="1200">
                <a:solidFill>
                  <a:srgbClr val="F68800"/>
                </a:solidFill>
                <a:latin typeface="Verdana"/>
                <a:ea typeface="+mj-ea"/>
                <a:cs typeface="Verdana"/>
              </a:defRPr>
            </a:lvl1pPr>
          </a:lstStyle>
          <a:p>
            <a:pPr algn="r"/>
            <a:r>
              <a:rPr lang="nl-NL" sz="44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HANDSCHOENEN UIT!</a:t>
            </a:r>
          </a:p>
        </p:txBody>
      </p:sp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392B2F65-A641-1652-83E1-C4DD4BAAA391}"/>
              </a:ext>
            </a:extLst>
          </p:cNvPr>
          <p:cNvSpPr/>
          <p:nvPr/>
        </p:nvSpPr>
        <p:spPr>
          <a:xfrm>
            <a:off x="297647" y="5733680"/>
            <a:ext cx="2114777" cy="3152922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 dirty="0">
              <a:solidFill>
                <a:schemeClr val="bg1"/>
              </a:solidFill>
            </a:endParaRPr>
          </a:p>
        </p:txBody>
      </p:sp>
      <p:grpSp>
        <p:nvGrpSpPr>
          <p:cNvPr id="14" name="Groep 13">
            <a:extLst>
              <a:ext uri="{FF2B5EF4-FFF2-40B4-BE49-F238E27FC236}">
                <a16:creationId xmlns:a16="http://schemas.microsoft.com/office/drawing/2014/main" id="{FE8C892D-C911-5307-3362-88592D8E3736}"/>
              </a:ext>
            </a:extLst>
          </p:cNvPr>
          <p:cNvGrpSpPr/>
          <p:nvPr/>
        </p:nvGrpSpPr>
        <p:grpSpPr>
          <a:xfrm>
            <a:off x="5543993" y="1618216"/>
            <a:ext cx="967876" cy="916043"/>
            <a:chOff x="323528" y="3825408"/>
            <a:chExt cx="832955" cy="827588"/>
          </a:xfrm>
        </p:grpSpPr>
        <p:sp>
          <p:nvSpPr>
            <p:cNvPr id="15" name="Rechthoek: afgeronde hoeken 14">
              <a:extLst>
                <a:ext uri="{FF2B5EF4-FFF2-40B4-BE49-F238E27FC236}">
                  <a16:creationId xmlns:a16="http://schemas.microsoft.com/office/drawing/2014/main" id="{6036F864-494A-18CD-B9BE-36D80AF398A8}"/>
                </a:ext>
              </a:extLst>
            </p:cNvPr>
            <p:cNvSpPr/>
            <p:nvPr/>
          </p:nvSpPr>
          <p:spPr>
            <a:xfrm>
              <a:off x="323528" y="3825408"/>
              <a:ext cx="832955" cy="82758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9050">
              <a:solidFill>
                <a:srgbClr val="00905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350" dirty="0"/>
            </a:p>
          </p:txBody>
        </p:sp>
        <p:pic>
          <p:nvPicPr>
            <p:cNvPr id="16" name="Picture 4" descr="1,152 Rubber Gloves Drawing Illustrations &amp; Clip Art - iStock">
              <a:extLst>
                <a:ext uri="{FF2B5EF4-FFF2-40B4-BE49-F238E27FC236}">
                  <a16:creationId xmlns:a16="http://schemas.microsoft.com/office/drawing/2014/main" id="{B2F383E3-268B-11BC-1E9B-48F5E11A62B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hq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86" t="14331" r="15599" b="13200"/>
            <a:stretch/>
          </p:blipFill>
          <p:spPr bwMode="auto">
            <a:xfrm>
              <a:off x="469105" y="3955201"/>
              <a:ext cx="540895" cy="578803"/>
            </a:xfrm>
            <a:prstGeom prst="rect">
              <a:avLst/>
            </a:prstGeom>
            <a:noFill/>
            <a:ln w="12700">
              <a:solidFill>
                <a:srgbClr val="009051"/>
              </a:solidFill>
            </a:ln>
          </p:spPr>
        </p:pic>
      </p:grpSp>
      <p:pic>
        <p:nvPicPr>
          <p:cNvPr id="1028" name="Picture 4" descr="Verkeerd Kruis Geïsoleerd Symbool Royalty-Vrije Foto, Plaatjes, Beelden En  Stock Fotografie. Image 100139212.">
            <a:extLst>
              <a:ext uri="{FF2B5EF4-FFF2-40B4-BE49-F238E27FC236}">
                <a16:creationId xmlns:a16="http://schemas.microsoft.com/office/drawing/2014/main" id="{738B54C0-05E0-D194-274E-D8F4BD3B6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057" y="1690334"/>
            <a:ext cx="916694" cy="82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8F885A24-2F11-1989-CA99-542B926C7468}"/>
              </a:ext>
            </a:extLst>
          </p:cNvPr>
          <p:cNvSpPr txBox="1"/>
          <p:nvPr/>
        </p:nvSpPr>
        <p:spPr>
          <a:xfrm>
            <a:off x="9014196" y="8965683"/>
            <a:ext cx="1789272" cy="1876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619" dirty="0">
                <a:solidFill>
                  <a:schemeClr val="bg1">
                    <a:lumMod val="65000"/>
                  </a:schemeClr>
                </a:solidFill>
              </a:rPr>
              <a:t>© Noordwest Ziekenhuisgroep, versie 15-05-2023</a:t>
            </a:r>
          </a:p>
        </p:txBody>
      </p:sp>
      <p:pic>
        <p:nvPicPr>
          <p:cNvPr id="1043" name="Picture 14" descr="Woman Cleaning The Floor With A Mop And Bucket Stock Illustration -  Download Image Now - Mop, One Woman Only, Women - iStock">
            <a:extLst>
              <a:ext uri="{FF2B5EF4-FFF2-40B4-BE49-F238E27FC236}">
                <a16:creationId xmlns:a16="http://schemas.microsoft.com/office/drawing/2014/main" id="{73C22718-54EB-E6B4-5A4A-BD5F8100AB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77" t="4576" r="14179" b="8112"/>
          <a:stretch/>
        </p:blipFill>
        <p:spPr bwMode="auto">
          <a:xfrm>
            <a:off x="5342604" y="2880317"/>
            <a:ext cx="1099222" cy="1094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Afbeelding 1048">
            <a:extLst>
              <a:ext uri="{FF2B5EF4-FFF2-40B4-BE49-F238E27FC236}">
                <a16:creationId xmlns:a16="http://schemas.microsoft.com/office/drawing/2014/main" id="{9593BCCE-B4D1-ADE1-509B-A7F0FDD55A2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56257" t="13896" r="5870" b="28440"/>
          <a:stretch/>
        </p:blipFill>
        <p:spPr>
          <a:xfrm>
            <a:off x="5346034" y="5595348"/>
            <a:ext cx="1095792" cy="1083575"/>
          </a:xfrm>
          <a:prstGeom prst="rect">
            <a:avLst/>
          </a:prstGeom>
          <a:ln>
            <a:noFill/>
          </a:ln>
        </p:spPr>
      </p:pic>
      <p:pic>
        <p:nvPicPr>
          <p:cNvPr id="1046" name="Afbeelding 1045">
            <a:extLst>
              <a:ext uri="{FF2B5EF4-FFF2-40B4-BE49-F238E27FC236}">
                <a16:creationId xmlns:a16="http://schemas.microsoft.com/office/drawing/2014/main" id="{734801AE-915C-946E-C07C-66777265083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grayscl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2876" b="47386" l="24020" r="46569">
                        <a14:foregroundMark x1="32353" y1="45588" x2="32353" y2="45588"/>
                        <a14:foregroundMark x1="32353" y1="45588" x2="32353" y2="45588"/>
                        <a14:foregroundMark x1="30719" y1="47386" x2="30719" y2="47386"/>
                        <a14:foregroundMark x1="31699" y1="37582" x2="31699" y2="37582"/>
                        <a14:foregroundMark x1="31699" y1="37582" x2="31699" y2="37582"/>
                      </a14:backgroundRemoval>
                    </a14:imgEffect>
                    <a14:imgEffect>
                      <a14:saturation sat="33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21576" t="20241" r="50187" b="51633"/>
          <a:stretch/>
        </p:blipFill>
        <p:spPr>
          <a:xfrm>
            <a:off x="2830737" y="6327296"/>
            <a:ext cx="1576705" cy="1570477"/>
          </a:xfrm>
          <a:prstGeom prst="rect">
            <a:avLst/>
          </a:prstGeom>
          <a:ln>
            <a:noFill/>
          </a:ln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3C675F60-1F51-4680-19FA-F415DDF85526}"/>
              </a:ext>
            </a:extLst>
          </p:cNvPr>
          <p:cNvSpPr txBox="1"/>
          <p:nvPr/>
        </p:nvSpPr>
        <p:spPr>
          <a:xfrm>
            <a:off x="1138337" y="808231"/>
            <a:ext cx="5425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800" dirty="0">
                <a:solidFill>
                  <a:schemeClr val="accent6">
                    <a:lumMod val="50000"/>
                  </a:schemeClr>
                </a:solidFill>
              </a:rPr>
              <a:t>Draag </a:t>
            </a:r>
            <a:r>
              <a:rPr lang="nl-NL" sz="2800" u="sng" dirty="0">
                <a:solidFill>
                  <a:schemeClr val="accent6">
                    <a:lumMod val="50000"/>
                  </a:schemeClr>
                </a:solidFill>
              </a:rPr>
              <a:t>geen</a:t>
            </a:r>
            <a:r>
              <a:rPr lang="nl-NL" sz="2800" dirty="0">
                <a:solidFill>
                  <a:schemeClr val="accent6">
                    <a:lumMod val="50000"/>
                  </a:schemeClr>
                </a:solidFill>
              </a:rPr>
              <a:t> handschoenen… 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B3746CDC-9F98-5E59-4312-9B4A63824075}"/>
              </a:ext>
            </a:extLst>
          </p:cNvPr>
          <p:cNvSpPr/>
          <p:nvPr/>
        </p:nvSpPr>
        <p:spPr>
          <a:xfrm>
            <a:off x="298547" y="2803785"/>
            <a:ext cx="2131325" cy="2995365"/>
          </a:xfrm>
          <a:prstGeom prst="rect">
            <a:avLst/>
          </a:prstGeom>
          <a:solidFill>
            <a:srgbClr val="0090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1051" name="Afbeelding 1050">
            <a:extLst>
              <a:ext uri="{FF2B5EF4-FFF2-40B4-BE49-F238E27FC236}">
                <a16:creationId xmlns:a16="http://schemas.microsoft.com/office/drawing/2014/main" id="{3FD984C5-5F3F-5DC5-D2B5-181449DCF7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4394" b="62500" l="33007" r="75327">
                        <a14:foregroundMark x1="56373" y1="58712" x2="56373" y2="58712"/>
                        <a14:foregroundMark x1="56373" y1="58712" x2="56373" y2="58712"/>
                        <a14:foregroundMark x1="67810" y1="59280" x2="67810" y2="59280"/>
                        <a14:foregroundMark x1="67810" y1="59280" x2="67810" y2="59280"/>
                        <a14:foregroundMark x1="57680" y1="60606" x2="57680" y2="60606"/>
                        <a14:foregroundMark x1="43301" y1="53977" x2="43301" y2="53977"/>
                        <a14:foregroundMark x1="43301" y1="53977" x2="43301" y2="53977"/>
                        <a14:foregroundMark x1="33987" y1="46212" x2="42974" y2="47538"/>
                        <a14:foregroundMark x1="42974" y1="47538" x2="48856" y2="53030"/>
                        <a14:foregroundMark x1="48856" y1="53030" x2="46569" y2="61742"/>
                        <a14:foregroundMark x1="46569" y1="61742" x2="38072" y2="61742"/>
                        <a14:foregroundMark x1="38072" y1="61742" x2="33007" y2="49432"/>
                        <a14:foregroundMark x1="33637" y1="44129" x2="33660" y2="43939"/>
                        <a14:foregroundMark x1="33615" y1="44318" x2="33637" y2="44129"/>
                        <a14:foregroundMark x1="33592" y1="44508" x2="33615" y2="44318"/>
                        <a14:foregroundMark x1="33525" y1="45076" x2="33592" y2="44508"/>
                        <a14:foregroundMark x1="33502" y1="45265" x2="33525" y2="45076"/>
                        <a14:foregroundMark x1="33457" y1="45644" x2="33502" y2="45265"/>
                        <a14:foregroundMark x1="33412" y1="46023" x2="33457" y2="45644"/>
                        <a14:foregroundMark x1="33007" y1="49432" x2="33412" y2="46023"/>
                        <a14:foregroundMark x1="33170" y1="50568" x2="33007" y2="62689"/>
                        <a14:foregroundMark x1="33007" y1="62689" x2="39542" y2="62500"/>
                        <a14:foregroundMark x1="39542" y1="62500" x2="37092" y2="54735"/>
                        <a14:foregroundMark x1="37092" y1="54735" x2="33007" y2="50568"/>
                        <a14:backgroundMark x1="33170" y1="42614" x2="33497" y2="43182"/>
                        <a14:backgroundMark x1="35948" y1="45644" x2="35948" y2="45644"/>
                        <a14:backgroundMark x1="35948" y1="45644" x2="35948" y2="45644"/>
                        <a14:backgroundMark x1="33987" y1="45265" x2="33987" y2="45265"/>
                        <a14:backgroundMark x1="33987" y1="45265" x2="33987" y2="45265"/>
                        <a14:backgroundMark x1="33007" y1="45076" x2="33007" y2="45076"/>
                        <a14:backgroundMark x1="33660" y1="44508" x2="33660" y2="44508"/>
                        <a14:backgroundMark x1="33660" y1="44508" x2="33660" y2="44508"/>
                        <a14:backgroundMark x1="33660" y1="45644" x2="33660" y2="45644"/>
                        <a14:backgroundMark x1="33660" y1="45644" x2="33660" y2="45644"/>
                        <a14:backgroundMark x1="33497" y1="44318" x2="33497" y2="44318"/>
                        <a14:backgroundMark x1="33497" y1="44318" x2="33497" y2="44318"/>
                        <a14:backgroundMark x1="33170" y1="44129" x2="33170" y2="44129"/>
                        <a14:backgroundMark x1="33824" y1="43750" x2="33824" y2="43750"/>
                        <a14:backgroundMark x1="33824" y1="43750" x2="33824" y2="43750"/>
                        <a14:backgroundMark x1="33497" y1="44129" x2="33497" y2="44129"/>
                        <a14:backgroundMark x1="33497" y1="44129" x2="33497" y2="44129"/>
                        <a14:backgroundMark x1="33497" y1="46023" x2="33497" y2="46023"/>
                        <a14:backgroundMark x1="33497" y1="46023" x2="33497" y2="46023"/>
                        <a14:backgroundMark x1="33497" y1="44129" x2="33497" y2="44129"/>
                        <a14:backgroundMark x1="33497" y1="44129" x2="33497" y2="44129"/>
                        <a14:backgroundMark x1="33660" y1="43939" x2="33660" y2="43939"/>
                        <a14:backgroundMark x1="33824" y1="43750" x2="33824" y2="43750"/>
                        <a14:backgroundMark x1="33824" y1="43750" x2="33824" y2="43750"/>
                        <a14:backgroundMark x1="33987" y1="45265" x2="33987" y2="45265"/>
                        <a14:backgroundMark x1="33660" y1="45265" x2="33660" y2="45265"/>
                        <a14:backgroundMark x1="33660" y1="45265" x2="33660" y2="45265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33204" t="9351" r="19771" b="38499"/>
          <a:stretch/>
        </p:blipFill>
        <p:spPr>
          <a:xfrm>
            <a:off x="640259" y="4231610"/>
            <a:ext cx="1363861" cy="1352776"/>
          </a:xfrm>
          <a:prstGeom prst="rect">
            <a:avLst/>
          </a:prstGeom>
          <a:ln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B4355FC-93F1-3B5F-799C-E70EF8999367}"/>
              </a:ext>
            </a:extLst>
          </p:cNvPr>
          <p:cNvSpPr txBox="1"/>
          <p:nvPr/>
        </p:nvSpPr>
        <p:spPr>
          <a:xfrm>
            <a:off x="290376" y="2782405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5FFB9C4-7C77-B674-09DD-4755A1404519}"/>
              </a:ext>
            </a:extLst>
          </p:cNvPr>
          <p:cNvSpPr txBox="1"/>
          <p:nvPr/>
        </p:nvSpPr>
        <p:spPr>
          <a:xfrm>
            <a:off x="427809" y="3373520"/>
            <a:ext cx="18115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Bij opnemen van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bloeddruk en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temperatuur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907E18D2-EE32-D298-28A8-31552925ACB3}"/>
              </a:ext>
            </a:extLst>
          </p:cNvPr>
          <p:cNvSpPr txBox="1"/>
          <p:nvPr/>
        </p:nvSpPr>
        <p:spPr>
          <a:xfrm>
            <a:off x="298547" y="578776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/>
              <a:t>2</a:t>
            </a:r>
          </a:p>
        </p:txBody>
      </p:sp>
      <p:sp>
        <p:nvSpPr>
          <p:cNvPr id="1026" name="Tekstvak 1025">
            <a:extLst>
              <a:ext uri="{FF2B5EF4-FFF2-40B4-BE49-F238E27FC236}">
                <a16:creationId xmlns:a16="http://schemas.microsoft.com/office/drawing/2014/main" id="{FCD4C136-184D-A917-CCF2-C27609B73803}"/>
              </a:ext>
            </a:extLst>
          </p:cNvPr>
          <p:cNvSpPr txBox="1"/>
          <p:nvPr/>
        </p:nvSpPr>
        <p:spPr>
          <a:xfrm>
            <a:off x="2578007" y="7943723"/>
            <a:ext cx="1659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Tijdens het uitdelen van eten en drinken</a:t>
            </a:r>
          </a:p>
        </p:txBody>
      </p:sp>
      <p:sp>
        <p:nvSpPr>
          <p:cNvPr id="1036" name="Rechthoek 1035">
            <a:extLst>
              <a:ext uri="{FF2B5EF4-FFF2-40B4-BE49-F238E27FC236}">
                <a16:creationId xmlns:a16="http://schemas.microsoft.com/office/drawing/2014/main" id="{E753EE26-59DB-C2C0-FE0C-EF0B34529ECF}"/>
              </a:ext>
            </a:extLst>
          </p:cNvPr>
          <p:cNvSpPr/>
          <p:nvPr/>
        </p:nvSpPr>
        <p:spPr>
          <a:xfrm>
            <a:off x="2411914" y="3578828"/>
            <a:ext cx="2172482" cy="2861949"/>
          </a:xfrm>
          <a:prstGeom prst="rect">
            <a:avLst/>
          </a:prstGeom>
          <a:solidFill>
            <a:srgbClr val="0091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37" name="Tekstvak 1036">
            <a:extLst>
              <a:ext uri="{FF2B5EF4-FFF2-40B4-BE49-F238E27FC236}">
                <a16:creationId xmlns:a16="http://schemas.microsoft.com/office/drawing/2014/main" id="{0D31D699-B528-32C2-9567-52B276CC8131}"/>
              </a:ext>
            </a:extLst>
          </p:cNvPr>
          <p:cNvSpPr txBox="1"/>
          <p:nvPr/>
        </p:nvSpPr>
        <p:spPr>
          <a:xfrm>
            <a:off x="2404757" y="362272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38" name="Tekstvak 1037">
            <a:extLst>
              <a:ext uri="{FF2B5EF4-FFF2-40B4-BE49-F238E27FC236}">
                <a16:creationId xmlns:a16="http://schemas.microsoft.com/office/drawing/2014/main" id="{A970A393-6DF6-1BE9-E4EF-E97F264E7FF5}"/>
              </a:ext>
            </a:extLst>
          </p:cNvPr>
          <p:cNvSpPr txBox="1"/>
          <p:nvPr/>
        </p:nvSpPr>
        <p:spPr>
          <a:xfrm>
            <a:off x="2534136" y="4223203"/>
            <a:ext cx="19117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Bij gebruik van de telefoon of werken achter de COW</a:t>
            </a:r>
          </a:p>
        </p:txBody>
      </p:sp>
      <p:sp>
        <p:nvSpPr>
          <p:cNvPr id="1040" name="Tekstvak 1039">
            <a:extLst>
              <a:ext uri="{FF2B5EF4-FFF2-40B4-BE49-F238E27FC236}">
                <a16:creationId xmlns:a16="http://schemas.microsoft.com/office/drawing/2014/main" id="{7137403F-BF9A-E503-E1C8-2134CCC7BDF9}"/>
              </a:ext>
            </a:extLst>
          </p:cNvPr>
          <p:cNvSpPr txBox="1"/>
          <p:nvPr/>
        </p:nvSpPr>
        <p:spPr>
          <a:xfrm>
            <a:off x="4684112" y="4099202"/>
            <a:ext cx="17484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  <a:latin typeface="-apple-system"/>
              </a:rPr>
              <a:t>B</a:t>
            </a:r>
            <a:r>
              <a:rPr lang="nl-NL" b="0" i="0" dirty="0">
                <a:solidFill>
                  <a:schemeClr val="bg1"/>
                </a:solidFill>
                <a:effectLst/>
                <a:latin typeface="-apple-system"/>
              </a:rPr>
              <a:t>ij routinematige </a:t>
            </a:r>
            <a:r>
              <a:rPr lang="nl-NL" b="0" i="0" dirty="0" err="1">
                <a:solidFill>
                  <a:schemeClr val="bg1"/>
                </a:solidFill>
                <a:effectLst/>
                <a:latin typeface="-apple-system"/>
              </a:rPr>
              <a:t>schoonmaak-werkzaamheden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042" name="Tekstvak 1041">
            <a:extLst>
              <a:ext uri="{FF2B5EF4-FFF2-40B4-BE49-F238E27FC236}">
                <a16:creationId xmlns:a16="http://schemas.microsoft.com/office/drawing/2014/main" id="{64E17915-0091-9129-F672-0BC1F5321E47}"/>
              </a:ext>
            </a:extLst>
          </p:cNvPr>
          <p:cNvSpPr txBox="1"/>
          <p:nvPr/>
        </p:nvSpPr>
        <p:spPr>
          <a:xfrm>
            <a:off x="4705117" y="6781975"/>
            <a:ext cx="180675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  <a:latin typeface="-apple-system"/>
              </a:rPr>
              <a:t>T</a:t>
            </a:r>
            <a:r>
              <a:rPr lang="nl-NL" b="0" i="0" dirty="0">
                <a:solidFill>
                  <a:schemeClr val="bg1"/>
                </a:solidFill>
                <a:effectLst/>
                <a:latin typeface="-apple-system"/>
              </a:rPr>
              <a:t>ijdens het verwisselen van niet zichtbaar verontreinigd beddengoed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047" name="Tekstvak 1046">
            <a:extLst>
              <a:ext uri="{FF2B5EF4-FFF2-40B4-BE49-F238E27FC236}">
                <a16:creationId xmlns:a16="http://schemas.microsoft.com/office/drawing/2014/main" id="{C742BDAC-4DE7-AF25-0C41-D687B474E39B}"/>
              </a:ext>
            </a:extLst>
          </p:cNvPr>
          <p:cNvSpPr txBox="1"/>
          <p:nvPr/>
        </p:nvSpPr>
        <p:spPr>
          <a:xfrm>
            <a:off x="427809" y="7058974"/>
            <a:ext cx="174848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b="0" i="0" dirty="0">
                <a:effectLst/>
                <a:latin typeface="-apple-system"/>
              </a:rPr>
              <a:t>Tijdens het vervoeren van een patiënt</a:t>
            </a:r>
            <a:endParaRPr lang="nl-NL" dirty="0"/>
          </a:p>
        </p:txBody>
      </p:sp>
      <p:sp>
        <p:nvSpPr>
          <p:cNvPr id="1050" name="Tekstvak 1049">
            <a:extLst>
              <a:ext uri="{FF2B5EF4-FFF2-40B4-BE49-F238E27FC236}">
                <a16:creationId xmlns:a16="http://schemas.microsoft.com/office/drawing/2014/main" id="{D83917B2-CDA7-C784-AF26-2F3954B95ACC}"/>
              </a:ext>
            </a:extLst>
          </p:cNvPr>
          <p:cNvSpPr txBox="1"/>
          <p:nvPr/>
        </p:nvSpPr>
        <p:spPr>
          <a:xfrm>
            <a:off x="4725789" y="3675965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052" name="Tekstvak 1051">
            <a:extLst>
              <a:ext uri="{FF2B5EF4-FFF2-40B4-BE49-F238E27FC236}">
                <a16:creationId xmlns:a16="http://schemas.microsoft.com/office/drawing/2014/main" id="{4D1CA13C-E8E9-C95B-61F5-F45F7F8C53DE}"/>
              </a:ext>
            </a:extLst>
          </p:cNvPr>
          <p:cNvSpPr txBox="1"/>
          <p:nvPr/>
        </p:nvSpPr>
        <p:spPr>
          <a:xfrm>
            <a:off x="4706818" y="6269331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055" name="Tekstvak 1054">
            <a:extLst>
              <a:ext uri="{FF2B5EF4-FFF2-40B4-BE49-F238E27FC236}">
                <a16:creationId xmlns:a16="http://schemas.microsoft.com/office/drawing/2014/main" id="{616CF6D8-DBF0-D87F-2DF7-3EB2F9B7CA54}"/>
              </a:ext>
            </a:extLst>
          </p:cNvPr>
          <p:cNvSpPr txBox="1"/>
          <p:nvPr/>
        </p:nvSpPr>
        <p:spPr>
          <a:xfrm>
            <a:off x="2460586" y="639576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/>
              <a:t>6</a:t>
            </a:r>
          </a:p>
        </p:txBody>
      </p:sp>
      <p:pic>
        <p:nvPicPr>
          <p:cNvPr id="4" name="Picture 2" descr="Removing blue glove">
            <a:extLst>
              <a:ext uri="{FF2B5EF4-FFF2-40B4-BE49-F238E27FC236}">
                <a16:creationId xmlns:a16="http://schemas.microsoft.com/office/drawing/2014/main" id="{183F2996-CA06-686B-E75D-BBE5A763E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905" b="95714" l="10000" r="90000">
                        <a14:foregroundMark x1="23810" y1="7857" x2="23810" y2="7857"/>
                        <a14:foregroundMark x1="22381" y1="4762" x2="22381" y2="4762"/>
                        <a14:foregroundMark x1="30635" y1="4286" x2="30635" y2="4286"/>
                        <a14:foregroundMark x1="56667" y1="93095" x2="56667" y2="93095"/>
                        <a14:foregroundMark x1="62540" y1="96190" x2="62540" y2="96190"/>
                        <a14:foregroundMark x1="61905" y1="32143" x2="61905" y2="32143"/>
                        <a14:foregroundMark x1="55238" y1="24286" x2="55238" y2="24286"/>
                        <a14:foregroundMark x1="69683" y1="24286" x2="69683" y2="24286"/>
                        <a14:foregroundMark x1="18095" y1="3571" x2="18095" y2="3571"/>
                        <a14:foregroundMark x1="29206" y1="1905" x2="29206" y2="19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396" y="1432682"/>
            <a:ext cx="4011254" cy="267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4" descr="White mouse icon - Free white computer hardware icons">
            <a:extLst>
              <a:ext uri="{FF2B5EF4-FFF2-40B4-BE49-F238E27FC236}">
                <a16:creationId xmlns:a16="http://schemas.microsoft.com/office/drawing/2014/main" id="{DD2C243F-89E9-FF1B-D853-30F143C5E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778" b="89778" l="889" r="97333">
                        <a14:foregroundMark x1="22667" y1="67111" x2="22667" y2="67111"/>
                        <a14:foregroundMark x1="22667" y1="67111" x2="22667" y2="67111"/>
                        <a14:foregroundMark x1="22667" y1="67111" x2="22667" y2="67111"/>
                        <a14:foregroundMark x1="16444" y1="52000" x2="16444" y2="52000"/>
                        <a14:foregroundMark x1="16444" y1="52000" x2="16444" y2="52000"/>
                        <a14:foregroundMark x1="25273" y1="56778" x2="34667" y2="65333"/>
                        <a14:foregroundMark x1="22288" y1="54060" x2="23366" y2="55042"/>
                        <a14:foregroundMark x1="9778" y1="42667" x2="20825" y2="52727"/>
                        <a14:foregroundMark x1="34667" y1="65333" x2="15111" y2="80889"/>
                        <a14:foregroundMark x1="15111" y1="80889" x2="12444" y2="53333"/>
                        <a14:foregroundMark x1="20000" y1="53778" x2="20000" y2="53778"/>
                        <a14:foregroundMark x1="20000" y1="53778" x2="20000" y2="53778"/>
                        <a14:foregroundMark x1="35983" y1="52046" x2="36730" y2="52157"/>
                        <a14:foregroundMark x1="30298" y1="51204" x2="31733" y2="51417"/>
                        <a14:foregroundMark x1="25781" y1="50535" x2="26391" y2="50625"/>
                        <a14:foregroundMark x1="9131" y1="48069" x2="22681" y2="50076"/>
                        <a14:foregroundMark x1="39520" y1="53602" x2="45349" y2="61512"/>
                        <a14:foregroundMark x1="19177" y1="88040" x2="3556" y2="73778"/>
                        <a14:foregroundMark x1="3556" y1="73778" x2="2251" y2="53760"/>
                        <a14:foregroundMark x1="48000" y1="43111" x2="48000" y2="43111"/>
                        <a14:foregroundMark x1="47556" y1="42667" x2="47556" y2="42667"/>
                        <a14:foregroundMark x1="73778" y1="17778" x2="73778" y2="17778"/>
                        <a14:foregroundMark x1="73778" y1="17778" x2="73778" y2="17778"/>
                        <a14:foregroundMark x1="92889" y1="33778" x2="92889" y2="33778"/>
                        <a14:foregroundMark x1="92889" y1="33778" x2="92889" y2="33778"/>
                        <a14:foregroundMark x1="97333" y1="60000" x2="97333" y2="60000"/>
                        <a14:foregroundMark x1="35556" y1="32444" x2="35556" y2="32444"/>
                        <a14:foregroundMark x1="35556" y1="32444" x2="35556" y2="32444"/>
                        <a14:foregroundMark x1="28444" y1="88444" x2="28444" y2="88444"/>
                        <a14:foregroundMark x1="28444" y1="88444" x2="28444" y2="88444"/>
                        <a14:foregroundMark x1="28444" y1="88444" x2="28444" y2="88444"/>
                        <a14:foregroundMark x1="28444" y1="88444" x2="28444" y2="88444"/>
                        <a14:foregroundMark x1="18222" y1="85778" x2="18667" y2="85333"/>
                        <a14:foregroundMark x1="28889" y1="88444" x2="28889" y2="88444"/>
                        <a14:foregroundMark x1="27111" y1="89778" x2="27111" y2="89778"/>
                        <a14:foregroundMark x1="27111" y1="89778" x2="27111" y2="89778"/>
                        <a14:foregroundMark x1="31111" y1="88444" x2="31111" y2="88444"/>
                        <a14:foregroundMark x1="31111" y1="88444" x2="31111" y2="88444"/>
                        <a14:foregroundMark x1="39111" y1="86222" x2="31111" y2="86222"/>
                        <a14:foregroundMark x1="33778" y1="86222" x2="31111" y2="83556"/>
                        <a14:foregroundMark x1="26222" y1="85333" x2="26222" y2="85778"/>
                        <a14:foregroundMark x1="24000" y1="88889" x2="24889" y2="88889"/>
                        <a14:foregroundMark x1="27111" y1="88000" x2="27111" y2="88000"/>
                        <a14:foregroundMark x1="30667" y1="88000" x2="30667" y2="88000"/>
                        <a14:foregroundMark x1="24889" y1="89333" x2="24889" y2="89333"/>
                        <a14:foregroundMark x1="24889" y1="89333" x2="24889" y2="89333"/>
                        <a14:foregroundMark x1="23111" y1="88889" x2="32444" y2="87556"/>
                        <a14:foregroundMark x1="21333" y1="88444" x2="32444" y2="88000"/>
                        <a14:foregroundMark x1="20889" y1="88444" x2="20889" y2="88444"/>
                        <a14:foregroundMark x1="19556" y1="87111" x2="23111" y2="88889"/>
                        <a14:foregroundMark x1="31556" y1="88889" x2="34222" y2="88889"/>
                        <a14:backgroundMark x1="55111" y1="81778" x2="55111" y2="81778"/>
                        <a14:backgroundMark x1="55111" y1="81778" x2="55111" y2="81778"/>
                        <a14:backgroundMark x1="54222" y1="81333" x2="54222" y2="81333"/>
                        <a14:backgroundMark x1="54222" y1="81333" x2="54222" y2="81333"/>
                        <a14:backgroundMark x1="59556" y1="84000" x2="59556" y2="84000"/>
                        <a14:backgroundMark x1="59556" y1="84000" x2="59556" y2="84000"/>
                        <a14:backgroundMark x1="2222" y1="47111" x2="2222" y2="47111"/>
                        <a14:backgroundMark x1="2222" y1="47111" x2="2222" y2="47111"/>
                        <a14:backgroundMark x1="889" y1="29778" x2="1778" y2="53778"/>
                        <a14:backgroundMark x1="1778" y1="53778" x2="444" y2="29778"/>
                        <a14:backgroundMark x1="444" y1="29778" x2="444" y2="29778"/>
                        <a14:backgroundMark x1="52444" y1="72000" x2="57778" y2="83556"/>
                        <a14:backgroundMark x1="61778" y1="83556" x2="61778" y2="83556"/>
                        <a14:backgroundMark x1="61778" y1="83556" x2="61778" y2="83556"/>
                        <a14:backgroundMark x1="45778" y1="86667" x2="45778" y2="87111"/>
                        <a14:backgroundMark x1="39576" y1="86953" x2="66667" y2="84444"/>
                        <a14:backgroundMark x1="66667" y1="84444" x2="39978" y2="87584"/>
                        <a14:backgroundMark x1="24444" y1="47556" x2="27556" y2="48000"/>
                        <a14:backgroundMark x1="36000" y1="50667" x2="36000" y2="50667"/>
                        <a14:backgroundMark x1="36000" y1="50667" x2="36000" y2="50667"/>
                        <a14:backgroundMark x1="39111" y1="52444" x2="39111" y2="52444"/>
                        <a14:backgroundMark x1="39111" y1="52444" x2="39111" y2="52444"/>
                        <a14:backgroundMark x1="36000" y1="52889" x2="36000" y2="52889"/>
                        <a14:backgroundMark x1="36000" y1="52444" x2="36000" y2="52444"/>
                        <a14:backgroundMark x1="33333" y1="52444" x2="33333" y2="52444"/>
                        <a14:backgroundMark x1="33333" y1="52444" x2="33333" y2="52444"/>
                        <a14:backgroundMark x1="28889" y1="50222" x2="28889" y2="50222"/>
                        <a14:backgroundMark x1="28889" y1="50222" x2="28889" y2="50222"/>
                        <a14:backgroundMark x1="29778" y1="51556" x2="29778" y2="51556"/>
                        <a14:backgroundMark x1="29778" y1="51556" x2="29778" y2="51556"/>
                        <a14:backgroundMark x1="27556" y1="51111" x2="27556" y2="51111"/>
                        <a14:backgroundMark x1="27556" y1="51111" x2="27556" y2="51111"/>
                        <a14:backgroundMark x1="31556" y1="50667" x2="31556" y2="50667"/>
                        <a14:backgroundMark x1="31556" y1="50667" x2="31556" y2="50667"/>
                        <a14:backgroundMark x1="26667" y1="50222" x2="30667" y2="50667"/>
                        <a14:backgroundMark x1="37333" y1="51111" x2="40000" y2="50667"/>
                        <a14:backgroundMark x1="31111" y1="52444" x2="31111" y2="52444"/>
                        <a14:backgroundMark x1="31111" y1="52000" x2="31111" y2="52000"/>
                        <a14:backgroundMark x1="44444" y1="62222" x2="55111" y2="72889"/>
                        <a14:backgroundMark x1="31556" y1="51556" x2="33778" y2="53778"/>
                        <a14:backgroundMark x1="39111" y1="50667" x2="41333" y2="51111"/>
                        <a14:backgroundMark x1="35111" y1="52444" x2="35556" y2="52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233" y="5701916"/>
            <a:ext cx="613733" cy="61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6" descr="Stockvector mobile phone icon. White icon on black background. Inversion |  Adobe Stock">
            <a:extLst>
              <a:ext uri="{FF2B5EF4-FFF2-40B4-BE49-F238E27FC236}">
                <a16:creationId xmlns:a16="http://schemas.microsoft.com/office/drawing/2014/main" id="{36586F1F-8E9A-0CD8-D32D-D40A1BE7C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hq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061" y="5105377"/>
            <a:ext cx="1437634" cy="143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Hospital Bed Vector SVG Icon (4) - SVG Repo">
            <a:extLst>
              <a:ext uri="{FF2B5EF4-FFF2-40B4-BE49-F238E27FC236}">
                <a16:creationId xmlns:a16="http://schemas.microsoft.com/office/drawing/2014/main" id="{BC3FA6DD-B284-9180-9DDE-3F754BD4E0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76600" y="4800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F5AAE2B-0725-EAAA-DA88-79CBB9EF3AB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9353" y="5895620"/>
            <a:ext cx="1248999" cy="1248999"/>
          </a:xfrm>
          <a:prstGeom prst="rect">
            <a:avLst/>
          </a:prstGeom>
        </p:spPr>
      </p:pic>
      <p:pic>
        <p:nvPicPr>
          <p:cNvPr id="21" name="Tijdelijke aanduiding voor inhoud 4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id="{A36E3748-F987-F2BE-5EEA-A3B16401BC4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43" y="8932552"/>
            <a:ext cx="3134446" cy="69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66224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113</Words>
  <Application>Microsoft Office PowerPoint</Application>
  <PresentationFormat>A4 (210 x 297 mm)</PresentationFormat>
  <Paragraphs>22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9" baseType="lpstr">
      <vt:lpstr>-apple-system</vt:lpstr>
      <vt:lpstr>Arial</vt:lpstr>
      <vt:lpstr>Calibri</vt:lpstr>
      <vt:lpstr>Calibri Light</vt:lpstr>
      <vt:lpstr>Verdana</vt:lpstr>
      <vt:lpstr>Verdana Pro Black</vt:lpstr>
      <vt:lpstr>Kantoorthema</vt:lpstr>
      <vt:lpstr>PowerPoint-presentatie</vt:lpstr>
      <vt:lpstr>PowerPoint-presentatie</vt:lpstr>
    </vt:vector>
  </TitlesOfParts>
  <Company>Noordwest Ziekenhuisgroep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Aling, Anne-Marieke</dc:creator>
  <cp:lastModifiedBy>Vruggink, Daphne</cp:lastModifiedBy>
  <cp:revision>17</cp:revision>
  <dcterms:created xsi:type="dcterms:W3CDTF">2023-05-15T14:07:39Z</dcterms:created>
  <dcterms:modified xsi:type="dcterms:W3CDTF">2024-06-17T09:00:32Z</dcterms:modified>
</cp:coreProperties>
</file>